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Nuni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1DD2C9-C3F6-49E2-B30A-65FFF5B23CBD}">
  <a:tblStyle styleId="{F01DD2C9-C3F6-49E2-B30A-65FFF5B23C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-regular.fntdata"/><Relationship Id="rId43" Type="http://schemas.openxmlformats.org/officeDocument/2006/relationships/slide" Target="slides/slide37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unito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Nuni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unito-boldItalic.fntdata"/><Relationship Id="rId50" Type="http://schemas.openxmlformats.org/officeDocument/2006/relationships/font" Target="fonts/Nuni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28eb86f3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28eb86f3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132b57d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d132b57d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1962df96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d1962df96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ab684464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ab684464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ab684464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dab684464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2397a0c4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d2397a0c4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261173ac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d261173ac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261173ac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d261173ac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d261173ac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d261173ac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034c41e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7034c41e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1998ad39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1998ad39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261173ac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d261173ac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700ba5a54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700ba5a54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2397a0c4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d2397a0c4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701d576f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701d576f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28eb86f3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d28eb86f3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d2397a0c4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d2397a0c4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701d576fb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701d576f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d1962df96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d1962df96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d1962df96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d1962df96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d1962df96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d1962df96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701d576fb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701d576fb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d1962df96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d1962df96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d1962df96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d1962df96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d1962df96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d1962df96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d2397a0c4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d2397a0c4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d1962df96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d1962df96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d1962df96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d1962df96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d1962df96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d1962df96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da6bb6f6d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da6bb6f6d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132b57d7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d132b57d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d132b57d7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d132b57d7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132b57d7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132b57d7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132b57d7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132b57d7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1962df96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1962df96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ab68446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ab68446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upport.apple.com/en-vn/guide/terminal/apd5265185d-f365-44cb-8b09-71a064a42125/mac" TargetMode="External"/><Relationship Id="rId4" Type="http://schemas.openxmlformats.org/officeDocument/2006/relationships/hyperlink" Target="https://canonical-ubuntu-wsl.readthedocs-hosted.com/en/latest/guides/install-ubuntu-wsl2/" TargetMode="External"/><Relationship Id="rId10" Type="http://schemas.openxmlformats.org/officeDocument/2006/relationships/hyperlink" Target="https://www.youtube.com/watch?v=oZcvqfWf_ps&amp;t=100s" TargetMode="External"/><Relationship Id="rId9" Type="http://schemas.openxmlformats.org/officeDocument/2006/relationships/hyperlink" Target="https://www.youtube.com/watch?v=KX85vZ3ANVk" TargetMode="External"/><Relationship Id="rId5" Type="http://schemas.openxmlformats.org/officeDocument/2006/relationships/hyperlink" Target="https://www.youtube.com/watch?v=ngJQPt-xEeo" TargetMode="External"/><Relationship Id="rId6" Type="http://schemas.openxmlformats.org/officeDocument/2006/relationships/hyperlink" Target="https://www.youtube.com/watch?v=b_tOialCSXE" TargetMode="External"/><Relationship Id="rId7" Type="http://schemas.openxmlformats.org/officeDocument/2006/relationships/hyperlink" Target="https://www.youtube.com/watch?v=oZcvqfWf_ps&amp;t=100s" TargetMode="External"/><Relationship Id="rId8" Type="http://schemas.openxmlformats.org/officeDocument/2006/relationships/hyperlink" Target="https://www.youtube.com/watch?v=GXxTxBPKecQ&amp;t=229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41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98150" y="1192650"/>
            <a:ext cx="8147700" cy="16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vi" sz="4300"/>
              <a:t>Ubuntu </a:t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vi" sz="4300"/>
              <a:t>and basic L</a:t>
            </a:r>
            <a:r>
              <a:rPr lang="vi" sz="4300"/>
              <a:t>inux </a:t>
            </a:r>
            <a:r>
              <a:rPr lang="vi" sz="4300"/>
              <a:t>command part 1</a:t>
            </a:r>
            <a:endParaRPr sz="43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935650" y="3114775"/>
            <a:ext cx="32727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/>
              <a:t>Nguyen Quang Khai</a:t>
            </a:r>
            <a:endParaRPr sz="15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/>
              <a:t>19/05/2024</a:t>
            </a:r>
            <a:endParaRPr sz="1500"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414300" y="76200"/>
            <a:ext cx="34542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vi" sz="1628"/>
              <a:t>Some ways to get the Terminal</a:t>
            </a:r>
            <a:endParaRPr b="1" sz="1628"/>
          </a:p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1032025" y="436200"/>
            <a:ext cx="681900" cy="45297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285125" y="4240475"/>
            <a:ext cx="945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a bit difficult to install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390250" y="340025"/>
            <a:ext cx="91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easy</a:t>
            </a:r>
            <a:r>
              <a:rPr lang="vi" sz="1500">
                <a:solidFill>
                  <a:schemeClr val="dk2"/>
                </a:solidFill>
              </a:rPr>
              <a:t> to install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1677875" y="394625"/>
            <a:ext cx="72603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1"/>
                </a:solidFill>
              </a:rPr>
              <a:t>1.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1"/>
                </a:solidFill>
              </a:rPr>
              <a:t>    macOS: How to open Terminal:  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1"/>
                </a:solidFill>
              </a:rPr>
              <a:t>            </a:t>
            </a:r>
            <a:r>
              <a:rPr lang="vi" sz="1100" u="sng">
                <a:solidFill>
                  <a:schemeClr val="hlink"/>
                </a:solidFill>
                <a:hlinkClick r:id="rId3"/>
              </a:rPr>
              <a:t>https://support.apple.com/en-vn/guide/terminal/apd5265185d-f365-44cb-8b09-71a064a42125/mac</a:t>
            </a:r>
            <a:r>
              <a:rPr lang="vi" sz="1100">
                <a:solidFill>
                  <a:schemeClr val="dk1"/>
                </a:solidFill>
              </a:rPr>
              <a:t> </a:t>
            </a:r>
            <a:r>
              <a:rPr lang="vi" sz="1300">
                <a:solidFill>
                  <a:schemeClr val="dk1"/>
                </a:solidFill>
              </a:rPr>
              <a:t> 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1"/>
                </a:solidFill>
              </a:rPr>
              <a:t>    </a:t>
            </a:r>
            <a:r>
              <a:rPr lang="vi" sz="1200">
                <a:solidFill>
                  <a:schemeClr val="dk1"/>
                </a:solidFill>
              </a:rPr>
              <a:t>Windows 10/11: </a:t>
            </a:r>
            <a:r>
              <a:rPr lang="vi" sz="1200">
                <a:solidFill>
                  <a:schemeClr val="dk1"/>
                </a:solidFill>
              </a:rPr>
              <a:t>Install Ubuntu on Windows Subsystem for Linux (WSL): Recommended for beginners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1"/>
                </a:solidFill>
              </a:rPr>
              <a:t>           </a:t>
            </a:r>
            <a:r>
              <a:rPr lang="vi" sz="1100" u="sng">
                <a:solidFill>
                  <a:schemeClr val="hlink"/>
                </a:solidFill>
                <a:hlinkClick r:id="rId4"/>
              </a:rPr>
              <a:t>https://canonical-ubuntu-wsl.readthedocs-hosted.com/en/latest/guides/install-ubuntu-wsl2/</a:t>
            </a:r>
            <a:r>
              <a:rPr lang="vi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1677875" y="1761925"/>
            <a:ext cx="65907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2. </a:t>
            </a:r>
            <a:r>
              <a:rPr lang="vi" sz="1200">
                <a:solidFill>
                  <a:schemeClr val="dk1"/>
                </a:solidFill>
              </a:rPr>
              <a:t>Install Ubuntu on virtual machine (VM): </a:t>
            </a:r>
            <a:endParaRPr sz="1200">
              <a:solidFill>
                <a:schemeClr val="dk1"/>
              </a:solidFill>
            </a:endParaRPr>
          </a:p>
          <a:p>
            <a:pPr indent="269999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Windows: </a:t>
            </a:r>
            <a:r>
              <a:rPr lang="vi" sz="1200">
                <a:solidFill>
                  <a:schemeClr val="dk1"/>
                </a:solidFill>
              </a:rPr>
              <a:t>Install Ubuntu on VirtualBox: </a:t>
            </a:r>
            <a:r>
              <a:rPr lang="vi" sz="1200" u="sng">
                <a:solidFill>
                  <a:schemeClr val="hlink"/>
                </a:solidFill>
                <a:hlinkClick r:id="rId5"/>
              </a:rPr>
              <a:t>https://www.youtube.com/watch?v=ngJQPt-xEeo</a:t>
            </a:r>
            <a:endParaRPr sz="1200">
              <a:solidFill>
                <a:schemeClr val="dk1"/>
              </a:solidFill>
            </a:endParaRPr>
          </a:p>
          <a:p>
            <a:pPr indent="269999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macOS: Install Ubuntu on VirtualBox: </a:t>
            </a:r>
            <a:r>
              <a:rPr lang="vi" sz="12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https://www.youtube.com/watch?v=b_tOialCSXE</a:t>
            </a:r>
            <a:r>
              <a:rPr lang="vi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1754075" y="2486400"/>
            <a:ext cx="6985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3</a:t>
            </a:r>
            <a:r>
              <a:rPr lang="vi" sz="1200">
                <a:solidFill>
                  <a:schemeClr val="dk1"/>
                </a:solidFill>
              </a:rPr>
              <a:t>. </a:t>
            </a:r>
            <a:r>
              <a:rPr lang="vi" sz="1200">
                <a:solidFill>
                  <a:schemeClr val="dk1"/>
                </a:solidFill>
              </a:rPr>
              <a:t>Install Ubuntu on physical computer: Best for long term use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       Delete Windows &amp; install Ubuntu: </a:t>
            </a:r>
            <a:r>
              <a:rPr lang="vi" sz="1200" u="sng">
                <a:solidFill>
                  <a:schemeClr val="hlink"/>
                </a:solidFill>
                <a:hlinkClick r:id="rId7"/>
              </a:rPr>
              <a:t>https://www.youtube.com/watch?v=oZcvqfWf_ps&amp;t=100s</a:t>
            </a:r>
            <a:r>
              <a:rPr lang="vi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       </a:t>
            </a:r>
            <a:r>
              <a:rPr lang="vi" sz="1200">
                <a:solidFill>
                  <a:schemeClr val="dk1"/>
                </a:solidFill>
              </a:rPr>
              <a:t>If you don't want to delete windows:</a:t>
            </a:r>
            <a:endParaRPr sz="1200">
              <a:solidFill>
                <a:schemeClr val="dk1"/>
              </a:solidFill>
            </a:endParaRPr>
          </a:p>
          <a:p>
            <a:pPr indent="0" lvl="0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 </a:t>
            </a:r>
            <a:r>
              <a:rPr lang="vi" sz="1200">
                <a:solidFill>
                  <a:schemeClr val="dk1"/>
                </a:solidFill>
              </a:rPr>
              <a:t>or</a:t>
            </a:r>
            <a:r>
              <a:rPr lang="vi" sz="1200">
                <a:solidFill>
                  <a:schemeClr val="dk1"/>
                </a:solidFill>
              </a:rPr>
              <a:t>  a) </a:t>
            </a:r>
            <a:r>
              <a:rPr lang="vi" sz="1200">
                <a:solidFill>
                  <a:schemeClr val="dk1"/>
                </a:solidFill>
              </a:rPr>
              <a:t>Dual boot: Ubuntu and Windows on the same hard drive:    </a:t>
            </a:r>
            <a:endParaRPr sz="1200">
              <a:solidFill>
                <a:schemeClr val="dk1"/>
              </a:solidFill>
            </a:endParaRPr>
          </a:p>
          <a:p>
            <a:pPr indent="0" lvl="0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            </a:t>
            </a:r>
            <a:r>
              <a:rPr lang="vi" sz="1200" u="sng">
                <a:solidFill>
                  <a:schemeClr val="hlink"/>
                </a:solidFill>
                <a:hlinkClick r:id="rId8"/>
              </a:rPr>
              <a:t>https://www.youtube.com/watch?v=GXxTxBPKecQ&amp;t=229s</a:t>
            </a:r>
            <a:r>
              <a:rPr lang="vi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 or  b) Dual boot: Ubuntu and Windows on the separate hard drive: </a:t>
            </a:r>
            <a:endParaRPr sz="1200">
              <a:solidFill>
                <a:schemeClr val="dk1"/>
              </a:solidFill>
            </a:endParaRPr>
          </a:p>
          <a:p>
            <a:pPr indent="0" lvl="0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          (Ubuntu on hard drive 1, Windows on hard drive 2)</a:t>
            </a:r>
            <a:endParaRPr sz="1200">
              <a:solidFill>
                <a:schemeClr val="dk1"/>
              </a:solidFill>
            </a:endParaRPr>
          </a:p>
          <a:p>
            <a:pPr indent="0" lvl="0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           </a:t>
            </a:r>
            <a:r>
              <a:rPr lang="vi" sz="1200" u="sng">
                <a:solidFill>
                  <a:schemeClr val="hlink"/>
                </a:solidFill>
                <a:hlinkClick r:id="rId9"/>
              </a:rPr>
              <a:t>https://www.youtube.com/watch?v=KX85vZ3ANVk</a:t>
            </a:r>
            <a:r>
              <a:rPr lang="vi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</a:rPr>
              <a:t>Recommended method b) if you want dual-boot.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200">
                <a:solidFill>
                  <a:srgbClr val="FF0000"/>
                </a:solidFill>
              </a:rPr>
              <a:t>     Warning:</a:t>
            </a:r>
            <a:r>
              <a:rPr b="1" lang="vi" sz="1200">
                <a:solidFill>
                  <a:schemeClr val="dk2"/>
                </a:solidFill>
              </a:rPr>
              <a:t> </a:t>
            </a:r>
            <a:r>
              <a:rPr b="1" lang="vi" sz="1200">
                <a:solidFill>
                  <a:srgbClr val="FF0000"/>
                </a:solidFill>
              </a:rPr>
              <a:t>backup your data before install!!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200">
                <a:solidFill>
                  <a:srgbClr val="FF0000"/>
                </a:solidFill>
              </a:rPr>
              <a:t>     </a:t>
            </a:r>
            <a:r>
              <a:rPr lang="vi" sz="1200">
                <a:solidFill>
                  <a:schemeClr val="dk1"/>
                </a:solidFill>
              </a:rPr>
              <a:t>More reference: </a:t>
            </a:r>
            <a:r>
              <a:rPr lang="vi" sz="12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https://www.youtube.com/watch?v=oZcvqfWf_ps&amp;t=100s</a:t>
            </a:r>
            <a:r>
              <a:rPr lang="vi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 rotWithShape="1">
          <a:blip r:embed="rId3">
            <a:alphaModFix/>
          </a:blip>
          <a:srcRect b="4791" l="0" r="0" t="12734"/>
          <a:stretch/>
        </p:blipFill>
        <p:spPr>
          <a:xfrm>
            <a:off x="2057200" y="417475"/>
            <a:ext cx="4154050" cy="4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5652775" y="4820400"/>
            <a:ext cx="302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chemeClr val="dk1"/>
                </a:solidFill>
                <a:highlight>
                  <a:srgbClr val="FFFFFF"/>
                </a:highlight>
              </a:rPr>
              <a:t>https://x.com/bytebytego/status/1764911444993495121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3728523" y="1677195"/>
            <a:ext cx="82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800">
                <a:solidFill>
                  <a:srgbClr val="FFFF00"/>
                </a:solidFill>
                <a:highlight>
                  <a:srgbClr val="000000"/>
                </a:highlight>
              </a:rPr>
              <a:t>Root</a:t>
            </a:r>
            <a:endParaRPr b="1" sz="800">
              <a:solidFill>
                <a:srgbClr val="FFFF00"/>
              </a:solidFill>
              <a:highlight>
                <a:srgbClr val="0000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800">
                <a:solidFill>
                  <a:srgbClr val="FFFF00"/>
                </a:solidFill>
                <a:highlight>
                  <a:srgbClr val="000000"/>
                </a:highlight>
              </a:rPr>
              <a:t>directory</a:t>
            </a:r>
            <a:endParaRPr b="1" sz="80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2988975" y="0"/>
            <a:ext cx="208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Linux file systems  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235241" y="1893630"/>
            <a:ext cx="192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FF0000"/>
                </a:solidFill>
              </a:rPr>
              <a:t>user_name</a:t>
            </a:r>
            <a:r>
              <a:rPr lang="vi" sz="1200">
                <a:solidFill>
                  <a:schemeClr val="dk2"/>
                </a:solidFill>
              </a:rPr>
              <a:t> directory (or folder):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235250" y="2307435"/>
            <a:ext cx="1759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/home/khainguyen/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/home/vanA/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/home/vanB/</a:t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163" name="Google Shape;163;p23"/>
          <p:cNvCxnSpPr>
            <a:stCxn id="156" idx="1"/>
          </p:cNvCxnSpPr>
          <p:nvPr/>
        </p:nvCxnSpPr>
        <p:spPr>
          <a:xfrm flipH="1">
            <a:off x="1546000" y="2576713"/>
            <a:ext cx="511200" cy="12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3"/>
          <p:cNvCxnSpPr>
            <a:stCxn id="156" idx="1"/>
          </p:cNvCxnSpPr>
          <p:nvPr/>
        </p:nvCxnSpPr>
        <p:spPr>
          <a:xfrm rot="10800000">
            <a:off x="1799500" y="2510113"/>
            <a:ext cx="257700" cy="6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3"/>
          <p:cNvCxnSpPr>
            <a:stCxn id="156" idx="1"/>
          </p:cNvCxnSpPr>
          <p:nvPr/>
        </p:nvCxnSpPr>
        <p:spPr>
          <a:xfrm flipH="1">
            <a:off x="1515700" y="2576713"/>
            <a:ext cx="541500" cy="27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3"/>
          <p:cNvSpPr txBox="1"/>
          <p:nvPr/>
        </p:nvSpPr>
        <p:spPr>
          <a:xfrm>
            <a:off x="6446250" y="1677200"/>
            <a:ext cx="2574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The root directory is a special directory that contains all of the other files and directories on the computer. The root directory is specified as a / at the beginning of a path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150" y="920624"/>
            <a:ext cx="7368629" cy="11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37825" y="156900"/>
            <a:ext cx="34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2"/>
                </a:solidFill>
              </a:rPr>
              <a:t>When opening the terminal, </a:t>
            </a:r>
            <a:r>
              <a:rPr b="1" lang="vi">
                <a:solidFill>
                  <a:srgbClr val="FF0000"/>
                </a:solidFill>
              </a:rPr>
              <a:t>default</a:t>
            </a:r>
            <a:r>
              <a:rPr b="1" lang="vi">
                <a:solidFill>
                  <a:schemeClr val="dk2"/>
                </a:solidFill>
              </a:rPr>
              <a:t>: 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632475" y="2252775"/>
            <a:ext cx="13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user_name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75" name="Google Shape;175;p24"/>
          <p:cNvCxnSpPr/>
          <p:nvPr/>
        </p:nvCxnSpPr>
        <p:spPr>
          <a:xfrm flipH="1">
            <a:off x="1314750" y="1684950"/>
            <a:ext cx="652800" cy="668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4"/>
          <p:cNvSpPr txBox="1"/>
          <p:nvPr/>
        </p:nvSpPr>
        <p:spPr>
          <a:xfrm>
            <a:off x="2004375" y="2252775"/>
            <a:ext cx="161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host name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77" name="Google Shape;177;p24"/>
          <p:cNvCxnSpPr/>
          <p:nvPr/>
        </p:nvCxnSpPr>
        <p:spPr>
          <a:xfrm flipH="1">
            <a:off x="2666900" y="1656575"/>
            <a:ext cx="841800" cy="715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4"/>
          <p:cNvCxnSpPr/>
          <p:nvPr/>
        </p:nvCxnSpPr>
        <p:spPr>
          <a:xfrm>
            <a:off x="4132725" y="1561475"/>
            <a:ext cx="178500" cy="81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4"/>
          <p:cNvSpPr txBox="1"/>
          <p:nvPr/>
        </p:nvSpPr>
        <p:spPr>
          <a:xfrm>
            <a:off x="3524275" y="2266775"/>
            <a:ext cx="3605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The tilde ( ~ ) represents the home directory of the currently logged in ‘user_name’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7024875" y="2107625"/>
            <a:ext cx="7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cursor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81" name="Google Shape;181;p24"/>
          <p:cNvCxnSpPr/>
          <p:nvPr/>
        </p:nvCxnSpPr>
        <p:spPr>
          <a:xfrm>
            <a:off x="4680550" y="1701050"/>
            <a:ext cx="2260200" cy="54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9575" y="3539841"/>
            <a:ext cx="5950224" cy="100915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76200" y="3136638"/>
            <a:ext cx="888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This case, user_name is </a:t>
            </a:r>
            <a:r>
              <a:rPr lang="vi" sz="1500">
                <a:solidFill>
                  <a:srgbClr val="FF0000"/>
                </a:solidFill>
              </a:rPr>
              <a:t>khainguyen</a:t>
            </a:r>
            <a:r>
              <a:rPr lang="vi" sz="1500">
                <a:solidFill>
                  <a:schemeClr val="dk2"/>
                </a:solidFill>
              </a:rPr>
              <a:t>, so the path is: /home/khainguyen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1907275" y="4490725"/>
            <a:ext cx="507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To print the current path, type the command: </a:t>
            </a:r>
            <a:r>
              <a:rPr lang="vi">
                <a:solidFill>
                  <a:schemeClr val="dk2"/>
                </a:solidFill>
                <a:highlight>
                  <a:schemeClr val="lt2"/>
                </a:highlight>
              </a:rPr>
              <a:t>pwd </a:t>
            </a:r>
            <a:endParaRPr>
              <a:solidFill>
                <a:schemeClr val="dk2"/>
              </a:solidFill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,then hitting the ENTER key on keyboard to run the command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5">
            <a:alphaModFix/>
          </a:blip>
          <a:srcRect b="16576" l="14855" r="65016" t="17797"/>
          <a:stretch/>
        </p:blipFill>
        <p:spPr>
          <a:xfrm>
            <a:off x="1528400" y="4039950"/>
            <a:ext cx="178500" cy="581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4"/>
          <p:cNvCxnSpPr>
            <a:endCxn id="185" idx="1"/>
          </p:cNvCxnSpPr>
          <p:nvPr/>
        </p:nvCxnSpPr>
        <p:spPr>
          <a:xfrm rot="5400000">
            <a:off x="1369550" y="4008862"/>
            <a:ext cx="480900" cy="163200"/>
          </a:xfrm>
          <a:prstGeom prst="curvedConnector4">
            <a:avLst>
              <a:gd fmla="val 3959" name="adj1"/>
              <a:gd fmla="val 24591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4"/>
          <p:cNvSpPr txBox="1"/>
          <p:nvPr/>
        </p:nvSpPr>
        <p:spPr>
          <a:xfrm>
            <a:off x="762825" y="3898125"/>
            <a:ext cx="59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0000"/>
                </a:solidFill>
              </a:rPr>
              <a:t>ENTER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0" y="1185000"/>
            <a:ext cx="88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125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endParaRPr b="1" i="1" sz="125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125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prompt</a:t>
            </a:r>
            <a:endParaRPr b="1" sz="1700">
              <a:solidFill>
                <a:schemeClr val="accent5"/>
              </a:solidFill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991425" y="519550"/>
            <a:ext cx="421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tell you the computer is ready to accept a command</a:t>
            </a:r>
            <a:endParaRPr sz="1200"/>
          </a:p>
        </p:txBody>
      </p:sp>
      <p:cxnSp>
        <p:nvCxnSpPr>
          <p:cNvPr id="190" name="Google Shape;190;p24"/>
          <p:cNvCxnSpPr>
            <a:stCxn id="188" idx="3"/>
            <a:endCxn id="188" idx="3"/>
          </p:cNvCxnSpPr>
          <p:nvPr/>
        </p:nvCxnSpPr>
        <p:spPr>
          <a:xfrm>
            <a:off x="880200" y="14697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4"/>
          <p:cNvCxnSpPr>
            <a:stCxn id="189" idx="1"/>
            <a:endCxn id="188" idx="0"/>
          </p:cNvCxnSpPr>
          <p:nvPr/>
        </p:nvCxnSpPr>
        <p:spPr>
          <a:xfrm flipH="1">
            <a:off x="440025" y="704200"/>
            <a:ext cx="551400" cy="480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4"/>
          <p:cNvSpPr txBox="1"/>
          <p:nvPr/>
        </p:nvSpPr>
        <p:spPr>
          <a:xfrm>
            <a:off x="6049400" y="45555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stands for ‘</a:t>
            </a:r>
            <a:r>
              <a:rPr lang="vi" sz="10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vi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rint </a:t>
            </a:r>
            <a:r>
              <a:rPr lang="vi" sz="10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vi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orking </a:t>
            </a:r>
            <a:r>
              <a:rPr lang="vi" sz="10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vi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irectory’</a:t>
            </a:r>
            <a:endParaRPr sz="1000"/>
          </a:p>
        </p:txBody>
      </p:sp>
      <p:cxnSp>
        <p:nvCxnSpPr>
          <p:cNvPr id="193" name="Google Shape;193;p24"/>
          <p:cNvCxnSpPr/>
          <p:nvPr/>
        </p:nvCxnSpPr>
        <p:spPr>
          <a:xfrm>
            <a:off x="5899125" y="4672725"/>
            <a:ext cx="226800" cy="4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4"/>
          <p:cNvCxnSpPr/>
          <p:nvPr/>
        </p:nvCxnSpPr>
        <p:spPr>
          <a:xfrm>
            <a:off x="1021500" y="1675500"/>
            <a:ext cx="1843800" cy="9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4"/>
          <p:cNvCxnSpPr/>
          <p:nvPr/>
        </p:nvCxnSpPr>
        <p:spPr>
          <a:xfrm>
            <a:off x="3158875" y="1647125"/>
            <a:ext cx="671100" cy="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4"/>
          <p:cNvSpPr/>
          <p:nvPr/>
        </p:nvSpPr>
        <p:spPr>
          <a:xfrm>
            <a:off x="1024725" y="1248950"/>
            <a:ext cx="3410700" cy="3693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24"/>
          <p:cNvCxnSpPr/>
          <p:nvPr/>
        </p:nvCxnSpPr>
        <p:spPr>
          <a:xfrm flipH="1" rot="10800000">
            <a:off x="4393550" y="707025"/>
            <a:ext cx="1227300" cy="598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4"/>
          <p:cNvSpPr txBox="1"/>
          <p:nvPr/>
        </p:nvSpPr>
        <p:spPr>
          <a:xfrm>
            <a:off x="5544650" y="355975"/>
            <a:ext cx="233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FF0000"/>
                </a:solidFill>
              </a:rPr>
              <a:t>$</a:t>
            </a:r>
            <a:r>
              <a:rPr lang="vi" sz="1600">
                <a:solidFill>
                  <a:schemeClr val="dk2"/>
                </a:solidFill>
              </a:rPr>
              <a:t> means non-root user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5"/>
          <p:cNvPicPr preferRelativeResize="0"/>
          <p:nvPr/>
        </p:nvPicPr>
        <p:blipFill rotWithShape="1">
          <a:blip r:embed="rId3">
            <a:alphaModFix/>
          </a:blip>
          <a:srcRect b="0" l="0" r="1419" t="0"/>
          <a:stretch/>
        </p:blipFill>
        <p:spPr>
          <a:xfrm>
            <a:off x="376825" y="2000450"/>
            <a:ext cx="6691826" cy="55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117063" y="215225"/>
            <a:ext cx="54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1"/>
                </a:solidFill>
              </a:rPr>
              <a:t>A basic command, could be: 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1828025" y="2831800"/>
            <a:ext cx="1909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>
                <a:solidFill>
                  <a:srgbClr val="FF0000"/>
                </a:solidFill>
              </a:rPr>
              <a:t>command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(must have)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4602313" y="3111750"/>
            <a:ext cx="1413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rgbClr val="FF0000"/>
                </a:solidFill>
              </a:rPr>
              <a:t>option/flag</a:t>
            </a:r>
            <a:endParaRPr b="1" sz="16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(optional)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hyphen-prefixed characters</a:t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207" name="Google Shape;207;p25"/>
          <p:cNvCxnSpPr/>
          <p:nvPr/>
        </p:nvCxnSpPr>
        <p:spPr>
          <a:xfrm flipH="1">
            <a:off x="3348025" y="2485300"/>
            <a:ext cx="1520100" cy="480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5"/>
          <p:cNvCxnSpPr/>
          <p:nvPr/>
        </p:nvCxnSpPr>
        <p:spPr>
          <a:xfrm>
            <a:off x="4685025" y="2485300"/>
            <a:ext cx="388800" cy="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5"/>
          <p:cNvCxnSpPr/>
          <p:nvPr/>
        </p:nvCxnSpPr>
        <p:spPr>
          <a:xfrm>
            <a:off x="5387275" y="2489025"/>
            <a:ext cx="339900" cy="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5"/>
          <p:cNvCxnSpPr/>
          <p:nvPr/>
        </p:nvCxnSpPr>
        <p:spPr>
          <a:xfrm flipH="1">
            <a:off x="5314663" y="2492650"/>
            <a:ext cx="237000" cy="690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5"/>
          <p:cNvCxnSpPr>
            <a:stCxn id="212" idx="0"/>
          </p:cNvCxnSpPr>
          <p:nvPr/>
        </p:nvCxnSpPr>
        <p:spPr>
          <a:xfrm>
            <a:off x="5974775" y="2495200"/>
            <a:ext cx="1106400" cy="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5"/>
          <p:cNvCxnSpPr/>
          <p:nvPr/>
        </p:nvCxnSpPr>
        <p:spPr>
          <a:xfrm>
            <a:off x="6433125" y="2490850"/>
            <a:ext cx="1027800" cy="73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5"/>
          <p:cNvSpPr txBox="1"/>
          <p:nvPr/>
        </p:nvSpPr>
        <p:spPr>
          <a:xfrm>
            <a:off x="7118925" y="3126550"/>
            <a:ext cx="1413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rgbClr val="FF0000"/>
                </a:solidFill>
              </a:rPr>
              <a:t>parameter</a:t>
            </a:r>
            <a:endParaRPr b="1" sz="16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(optional)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15" name="Google Shape;215;p25"/>
          <p:cNvSpPr/>
          <p:nvPr/>
        </p:nvSpPr>
        <p:spPr>
          <a:xfrm rot="5400000">
            <a:off x="5133675" y="2443875"/>
            <a:ext cx="152400" cy="242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" name="Google Shape;216;p25"/>
          <p:cNvCxnSpPr>
            <a:stCxn id="215" idx="1"/>
          </p:cNvCxnSpPr>
          <p:nvPr/>
        </p:nvCxnSpPr>
        <p:spPr>
          <a:xfrm flipH="1">
            <a:off x="4217775" y="2641425"/>
            <a:ext cx="992100" cy="53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5"/>
          <p:cNvSpPr txBox="1"/>
          <p:nvPr/>
        </p:nvSpPr>
        <p:spPr>
          <a:xfrm>
            <a:off x="3348275" y="3105150"/>
            <a:ext cx="127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accent1"/>
                </a:solidFill>
              </a:rPr>
              <a:t>a space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12" name="Google Shape;212;p25"/>
          <p:cNvSpPr/>
          <p:nvPr/>
        </p:nvSpPr>
        <p:spPr>
          <a:xfrm rot="5400000">
            <a:off x="5789825" y="2462650"/>
            <a:ext cx="152400" cy="217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25"/>
          <p:cNvCxnSpPr>
            <a:stCxn id="212" idx="1"/>
          </p:cNvCxnSpPr>
          <p:nvPr/>
        </p:nvCxnSpPr>
        <p:spPr>
          <a:xfrm>
            <a:off x="5866025" y="2647600"/>
            <a:ext cx="460200" cy="601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5"/>
          <p:cNvSpPr txBox="1"/>
          <p:nvPr/>
        </p:nvSpPr>
        <p:spPr>
          <a:xfrm>
            <a:off x="6015313" y="3179238"/>
            <a:ext cx="127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accent1"/>
                </a:solidFill>
              </a:rPr>
              <a:t>a space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3159225" y="1272375"/>
            <a:ext cx="51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The command line will be </a:t>
            </a:r>
            <a:r>
              <a:rPr lang="vi"/>
              <a:t>read</a:t>
            </a:r>
            <a:r>
              <a:rPr lang="vi"/>
              <a:t> </a:t>
            </a:r>
            <a:r>
              <a:rPr b="1" lang="vi"/>
              <a:t>from left to right</a:t>
            </a:r>
            <a:r>
              <a:rPr lang="vi"/>
              <a:t> by the shell </a:t>
            </a:r>
            <a:r>
              <a:rPr lang="vi"/>
              <a:t>once press ENTER</a:t>
            </a:r>
            <a:endParaRPr/>
          </a:p>
        </p:txBody>
      </p:sp>
      <p:cxnSp>
        <p:nvCxnSpPr>
          <p:cNvPr id="221" name="Google Shape;221;p25"/>
          <p:cNvCxnSpPr/>
          <p:nvPr/>
        </p:nvCxnSpPr>
        <p:spPr>
          <a:xfrm flipH="1" rot="10800000">
            <a:off x="3788325" y="1878375"/>
            <a:ext cx="3288900" cy="9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5"/>
          <p:cNvSpPr txBox="1"/>
          <p:nvPr/>
        </p:nvSpPr>
        <p:spPr>
          <a:xfrm>
            <a:off x="337875" y="661325"/>
            <a:ext cx="224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Example: </a:t>
            </a:r>
            <a:r>
              <a:rPr lang="vi" sz="1500">
                <a:highlight>
                  <a:srgbClr val="CCCCCC"/>
                </a:highlight>
              </a:rPr>
              <a:t>ls </a:t>
            </a:r>
            <a:r>
              <a:rPr lang="vi" sz="1500">
                <a:solidFill>
                  <a:schemeClr val="dk2"/>
                </a:solidFill>
              </a:rPr>
              <a:t>command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28" name="Google Shape;228;p26"/>
          <p:cNvSpPr txBox="1"/>
          <p:nvPr/>
        </p:nvSpPr>
        <p:spPr>
          <a:xfrm>
            <a:off x="2109300" y="20225"/>
            <a:ext cx="492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>
                <a:solidFill>
                  <a:schemeClr val="dk1"/>
                </a:solidFill>
              </a:rPr>
              <a:t>How do I know what options a command has?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1254025" y="695225"/>
            <a:ext cx="20289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man command_name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5773175" y="695213"/>
            <a:ext cx="2243100" cy="41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command_name --help 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315275" y="4659750"/>
            <a:ext cx="317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Press q key on keyboard to exit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232" name="Google Shape;232;p26"/>
          <p:cNvCxnSpPr/>
          <p:nvPr/>
        </p:nvCxnSpPr>
        <p:spPr>
          <a:xfrm>
            <a:off x="4563425" y="697350"/>
            <a:ext cx="19200" cy="440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855100"/>
            <a:ext cx="4384551" cy="288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25" y="1559975"/>
            <a:ext cx="2318644" cy="2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312" y="1567925"/>
            <a:ext cx="2785188" cy="2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5300" y="1855100"/>
            <a:ext cx="4384549" cy="265020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/>
          <p:nvPr/>
        </p:nvSpPr>
        <p:spPr>
          <a:xfrm>
            <a:off x="76200" y="1175075"/>
            <a:ext cx="202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Example: </a:t>
            </a:r>
            <a:r>
              <a:rPr lang="vi" sz="1300">
                <a:highlight>
                  <a:srgbClr val="CCCCCC"/>
                </a:highlight>
              </a:rPr>
              <a:t>ls </a:t>
            </a:r>
            <a:r>
              <a:rPr lang="vi" sz="1300">
                <a:solidFill>
                  <a:schemeClr val="dk2"/>
                </a:solidFill>
              </a:rPr>
              <a:t>command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311700" y="1505125"/>
            <a:ext cx="8520600" cy="14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vi" sz="4020"/>
              <a:t>2. Some basic Linux commands work with files and directories</a:t>
            </a:r>
            <a:endParaRPr sz="4020"/>
          </a:p>
        </p:txBody>
      </p:sp>
      <p:sp>
        <p:nvSpPr>
          <p:cNvPr id="243" name="Google Shape;24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title"/>
          </p:nvPr>
        </p:nvSpPr>
        <p:spPr>
          <a:xfrm>
            <a:off x="3101550" y="118350"/>
            <a:ext cx="294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1562"/>
              <a:buNone/>
            </a:pPr>
            <a:r>
              <a:rPr b="1" lang="vi" sz="1920"/>
              <a:t>change working directory</a:t>
            </a:r>
            <a:endParaRPr b="1" sz="1920"/>
          </a:p>
        </p:txBody>
      </p:sp>
      <p:sp>
        <p:nvSpPr>
          <p:cNvPr id="249" name="Google Shape;24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50" name="Google Shape;250;p28"/>
          <p:cNvSpPr txBox="1"/>
          <p:nvPr/>
        </p:nvSpPr>
        <p:spPr>
          <a:xfrm>
            <a:off x="124875" y="919650"/>
            <a:ext cx="650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  <a:highlight>
                  <a:schemeClr val="lt2"/>
                </a:highlight>
              </a:rPr>
              <a:t>cd  </a:t>
            </a:r>
            <a:r>
              <a:rPr lang="vi" sz="1800">
                <a:solidFill>
                  <a:schemeClr val="dk2"/>
                </a:solidFill>
              </a:rPr>
              <a:t>command, an abbreviation for ‘</a:t>
            </a:r>
            <a:r>
              <a:rPr lang="vi" sz="1800">
                <a:solidFill>
                  <a:srgbClr val="FF0000"/>
                </a:solidFill>
              </a:rPr>
              <a:t>c</a:t>
            </a:r>
            <a:r>
              <a:rPr lang="vi" sz="1800">
                <a:solidFill>
                  <a:schemeClr val="dk2"/>
                </a:solidFill>
              </a:rPr>
              <a:t>hange </a:t>
            </a:r>
            <a:r>
              <a:rPr lang="vi" sz="1800">
                <a:solidFill>
                  <a:srgbClr val="FF0000"/>
                </a:solidFill>
              </a:rPr>
              <a:t>d</a:t>
            </a:r>
            <a:r>
              <a:rPr lang="vi" sz="1800">
                <a:solidFill>
                  <a:schemeClr val="dk2"/>
                </a:solidFill>
              </a:rPr>
              <a:t>irectory’.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9950"/>
            <a:ext cx="8839198" cy="1621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3102600" y="341500"/>
            <a:ext cx="29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Path shortcuts</a:t>
            </a:r>
            <a:endParaRPr/>
          </a:p>
        </p:txBody>
      </p:sp>
      <p:sp>
        <p:nvSpPr>
          <p:cNvPr id="257" name="Google Shape;25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58" name="Google Shape;258;p29"/>
          <p:cNvSpPr txBox="1"/>
          <p:nvPr/>
        </p:nvSpPr>
        <p:spPr>
          <a:xfrm>
            <a:off x="762225" y="1512950"/>
            <a:ext cx="7573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~       the home directory of the currently logged in ‘user_name’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/        the root directory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.        the current directory (or the working directory)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..       the parent directory of the working directory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../..    the parent directory of the parent directory of the working directory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900" y="107050"/>
            <a:ext cx="5691752" cy="297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298" y="3358225"/>
            <a:ext cx="5636350" cy="15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0"/>
          <p:cNvSpPr txBox="1"/>
          <p:nvPr/>
        </p:nvSpPr>
        <p:spPr>
          <a:xfrm>
            <a:off x="6977550" y="3698850"/>
            <a:ext cx="154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just </a:t>
            </a:r>
            <a:r>
              <a:rPr lang="vi" sz="1800">
                <a:solidFill>
                  <a:schemeClr val="dk2"/>
                </a:solidFill>
                <a:highlight>
                  <a:schemeClr val="lt2"/>
                </a:highlight>
              </a:rPr>
              <a:t>cd</a:t>
            </a:r>
            <a:r>
              <a:rPr lang="vi" sz="1800">
                <a:solidFill>
                  <a:schemeClr val="dk2"/>
                </a:solidFill>
              </a:rPr>
              <a:t> to change to </a:t>
            </a:r>
            <a:r>
              <a:rPr lang="vi" sz="1800">
                <a:solidFill>
                  <a:srgbClr val="FF0000"/>
                </a:solidFill>
              </a:rPr>
              <a:t>~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67" name="Google Shape;267;p30"/>
          <p:cNvSpPr/>
          <p:nvPr/>
        </p:nvSpPr>
        <p:spPr>
          <a:xfrm>
            <a:off x="3876350" y="4059550"/>
            <a:ext cx="587400" cy="31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8" name="Google Shape;268;p30"/>
          <p:cNvCxnSpPr/>
          <p:nvPr/>
        </p:nvCxnSpPr>
        <p:spPr>
          <a:xfrm flipH="1" rot="10800000">
            <a:off x="814850" y="887325"/>
            <a:ext cx="6297300" cy="1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0"/>
          <p:cNvCxnSpPr/>
          <p:nvPr/>
        </p:nvCxnSpPr>
        <p:spPr>
          <a:xfrm flipH="1" rot="10800000">
            <a:off x="877450" y="1481675"/>
            <a:ext cx="6297300" cy="1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30"/>
          <p:cNvCxnSpPr/>
          <p:nvPr/>
        </p:nvCxnSpPr>
        <p:spPr>
          <a:xfrm flipH="1" rot="10800000">
            <a:off x="922175" y="2076025"/>
            <a:ext cx="6297300" cy="1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76" name="Google Shape;276;p31"/>
          <p:cNvSpPr txBox="1"/>
          <p:nvPr/>
        </p:nvSpPr>
        <p:spPr>
          <a:xfrm>
            <a:off x="405150" y="439600"/>
            <a:ext cx="7309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FF0000"/>
                </a:solidFill>
              </a:rPr>
              <a:t>Absolute path</a:t>
            </a:r>
            <a:r>
              <a:rPr lang="vi" sz="1800">
                <a:solidFill>
                  <a:schemeClr val="dk2"/>
                </a:solidFill>
              </a:rPr>
              <a:t>: </a:t>
            </a:r>
            <a:r>
              <a:rPr lang="vi" sz="1800">
                <a:solidFill>
                  <a:schemeClr val="dk2"/>
                </a:solidFill>
              </a:rPr>
              <a:t>from the root directory to the interest directory/file.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FF0000"/>
                </a:solidFill>
              </a:rPr>
              <a:t>Relative path: </a:t>
            </a:r>
            <a:r>
              <a:rPr lang="vi" sz="1800">
                <a:solidFill>
                  <a:schemeClr val="dk2"/>
                </a:solidFill>
              </a:rPr>
              <a:t>from the working directory to the interest directory/file.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644625" y="1503325"/>
            <a:ext cx="81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25" y="1503325"/>
            <a:ext cx="5691752" cy="297533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1"/>
          <p:cNvSpPr/>
          <p:nvPr/>
        </p:nvSpPr>
        <p:spPr>
          <a:xfrm>
            <a:off x="3631750" y="3661025"/>
            <a:ext cx="587400" cy="31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2641650" y="2215525"/>
            <a:ext cx="2684100" cy="31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3631750" y="2839525"/>
            <a:ext cx="360900" cy="31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2641650" y="1686050"/>
            <a:ext cx="263700" cy="27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1"/>
          <p:cNvSpPr txBox="1"/>
          <p:nvPr/>
        </p:nvSpPr>
        <p:spPr>
          <a:xfrm>
            <a:off x="7020150" y="1472575"/>
            <a:ext cx="169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FF0000"/>
                </a:solidFill>
              </a:rPr>
              <a:t>Absolute path</a:t>
            </a:r>
            <a:endParaRPr/>
          </a:p>
        </p:txBody>
      </p:sp>
      <p:sp>
        <p:nvSpPr>
          <p:cNvPr id="284" name="Google Shape;284;p31"/>
          <p:cNvSpPr txBox="1"/>
          <p:nvPr/>
        </p:nvSpPr>
        <p:spPr>
          <a:xfrm>
            <a:off x="7160025" y="3151525"/>
            <a:ext cx="159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FF0000"/>
                </a:solidFill>
              </a:rPr>
              <a:t>Relative path</a:t>
            </a:r>
            <a:endParaRPr/>
          </a:p>
        </p:txBody>
      </p:sp>
      <p:cxnSp>
        <p:nvCxnSpPr>
          <p:cNvPr id="285" name="Google Shape;285;p31"/>
          <p:cNvCxnSpPr>
            <a:stCxn id="281" idx="3"/>
            <a:endCxn id="284" idx="1"/>
          </p:cNvCxnSpPr>
          <p:nvPr/>
        </p:nvCxnSpPr>
        <p:spPr>
          <a:xfrm>
            <a:off x="3992650" y="2995525"/>
            <a:ext cx="3167400" cy="38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31"/>
          <p:cNvCxnSpPr>
            <a:stCxn id="279" idx="3"/>
            <a:endCxn id="284" idx="1"/>
          </p:cNvCxnSpPr>
          <p:nvPr/>
        </p:nvCxnSpPr>
        <p:spPr>
          <a:xfrm flipH="1" rot="10800000">
            <a:off x="4219150" y="3382325"/>
            <a:ext cx="2940900" cy="43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31"/>
          <p:cNvCxnSpPr>
            <a:stCxn id="282" idx="3"/>
            <a:endCxn id="283" idx="1"/>
          </p:cNvCxnSpPr>
          <p:nvPr/>
        </p:nvCxnSpPr>
        <p:spPr>
          <a:xfrm flipH="1" rot="10800000">
            <a:off x="2905350" y="1703450"/>
            <a:ext cx="4114800" cy="119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31"/>
          <p:cNvCxnSpPr>
            <a:stCxn id="280" idx="3"/>
            <a:endCxn id="283" idx="1"/>
          </p:cNvCxnSpPr>
          <p:nvPr/>
        </p:nvCxnSpPr>
        <p:spPr>
          <a:xfrm flipH="1" rot="10800000">
            <a:off x="5325750" y="1703425"/>
            <a:ext cx="1694400" cy="66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483350" y="306325"/>
            <a:ext cx="21375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vi" sz="3150"/>
              <a:t>Contents</a:t>
            </a:r>
            <a:endParaRPr sz="3150"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483350" y="1147225"/>
            <a:ext cx="8414100" cy="3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1. </a:t>
            </a:r>
            <a:r>
              <a:rPr lang="vi" sz="2300"/>
              <a:t>Introduction: Ubuntu, file systems, some terms.  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2. Some basic Linux commands work with files and directories.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      - Change working directory.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      </a:t>
            </a:r>
            <a:r>
              <a:rPr lang="vi" sz="2300"/>
              <a:t>- </a:t>
            </a:r>
            <a:r>
              <a:rPr lang="vi" sz="2300"/>
              <a:t>List content. 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      - Create.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      - Remove.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      - Copy.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      - Move.</a:t>
            </a:r>
            <a:endParaRPr sz="23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294" name="Google Shape;294;p32"/>
          <p:cNvPicPr preferRelativeResize="0"/>
          <p:nvPr/>
        </p:nvPicPr>
        <p:blipFill rotWithShape="1">
          <a:blip r:embed="rId3">
            <a:alphaModFix/>
          </a:blip>
          <a:srcRect b="0" l="0" r="14639" t="0"/>
          <a:stretch/>
        </p:blipFill>
        <p:spPr>
          <a:xfrm>
            <a:off x="52375" y="1139900"/>
            <a:ext cx="4231625" cy="259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 rotWithShape="1">
          <a:blip r:embed="rId4">
            <a:alphaModFix/>
          </a:blip>
          <a:srcRect b="0" l="0" r="14646" t="0"/>
          <a:stretch/>
        </p:blipFill>
        <p:spPr>
          <a:xfrm>
            <a:off x="4871350" y="1139900"/>
            <a:ext cx="4149800" cy="2541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32"/>
          <p:cNvCxnSpPr>
            <a:stCxn id="294" idx="3"/>
            <a:endCxn id="295" idx="1"/>
          </p:cNvCxnSpPr>
          <p:nvPr/>
        </p:nvCxnSpPr>
        <p:spPr>
          <a:xfrm flipH="1" rot="10800000">
            <a:off x="4284000" y="2410475"/>
            <a:ext cx="587400" cy="2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32"/>
          <p:cNvSpPr txBox="1"/>
          <p:nvPr/>
        </p:nvSpPr>
        <p:spPr>
          <a:xfrm>
            <a:off x="52375" y="418000"/>
            <a:ext cx="76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Clean up all the command lines and results above, with command: </a:t>
            </a:r>
            <a:r>
              <a:rPr lang="vi" sz="1800">
                <a:solidFill>
                  <a:schemeClr val="dk2"/>
                </a:solidFill>
                <a:highlight>
                  <a:schemeClr val="lt2"/>
                </a:highlight>
              </a:rPr>
              <a:t>clear</a:t>
            </a:r>
            <a:endParaRPr sz="1800">
              <a:solidFill>
                <a:schemeClr val="dk2"/>
              </a:solidFill>
              <a:highlight>
                <a:schemeClr val="lt2"/>
              </a:highlight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4235625" y="2374025"/>
            <a:ext cx="7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FF0000"/>
                </a:solidFill>
              </a:rPr>
              <a:t>ENTER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1958100" y="3462475"/>
            <a:ext cx="587400" cy="31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2"/>
          <p:cNvSpPr txBox="1"/>
          <p:nvPr/>
        </p:nvSpPr>
        <p:spPr>
          <a:xfrm>
            <a:off x="233275" y="4434775"/>
            <a:ext cx="181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or using: </a:t>
            </a:r>
            <a:r>
              <a:rPr lang="vi" sz="1800">
                <a:solidFill>
                  <a:schemeClr val="dk2"/>
                </a:solidFill>
              </a:rPr>
              <a:t>Ctrl-L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06" name="Google Shape;306;p33"/>
          <p:cNvSpPr txBox="1"/>
          <p:nvPr/>
        </p:nvSpPr>
        <p:spPr>
          <a:xfrm>
            <a:off x="1243900" y="39200"/>
            <a:ext cx="6977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vi" sz="1800">
                <a:solidFill>
                  <a:schemeClr val="dk1"/>
                </a:solidFill>
              </a:rPr>
              <a:t>Listing content (files and subdirectories) of a directory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with command: </a:t>
            </a:r>
            <a:r>
              <a:rPr lang="vi" sz="1600">
                <a:solidFill>
                  <a:schemeClr val="dk1"/>
                </a:solidFill>
                <a:highlight>
                  <a:schemeClr val="lt2"/>
                </a:highlight>
              </a:rPr>
              <a:t>ls</a:t>
            </a:r>
            <a:r>
              <a:rPr lang="vi" sz="1600">
                <a:solidFill>
                  <a:schemeClr val="dk1"/>
                </a:solidFill>
              </a:rPr>
              <a:t> (“ls" stands for “</a:t>
            </a:r>
            <a:r>
              <a:rPr lang="vi" sz="1600">
                <a:solidFill>
                  <a:srgbClr val="FF0000"/>
                </a:solidFill>
              </a:rPr>
              <a:t>l</a:t>
            </a:r>
            <a:r>
              <a:rPr lang="vi" sz="1600">
                <a:solidFill>
                  <a:schemeClr val="dk1"/>
                </a:solidFill>
              </a:rPr>
              <a:t>i</a:t>
            </a:r>
            <a:r>
              <a:rPr lang="vi" sz="1600">
                <a:solidFill>
                  <a:srgbClr val="FF0000"/>
                </a:solidFill>
              </a:rPr>
              <a:t>s</a:t>
            </a:r>
            <a:r>
              <a:rPr lang="vi" sz="1600">
                <a:solidFill>
                  <a:schemeClr val="dk1"/>
                </a:solidFill>
              </a:rPr>
              <a:t>t”)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5173200" y="778100"/>
            <a:ext cx="3780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ls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267075" y="778100"/>
            <a:ext cx="49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0000"/>
                </a:solidFill>
              </a:rPr>
              <a:t>l</a:t>
            </a:r>
            <a:r>
              <a:rPr lang="vi">
                <a:solidFill>
                  <a:schemeClr val="dk2"/>
                </a:solidFill>
              </a:rPr>
              <a:t>i</a:t>
            </a:r>
            <a:r>
              <a:rPr lang="vi">
                <a:solidFill>
                  <a:srgbClr val="FF0000"/>
                </a:solidFill>
              </a:rPr>
              <a:t>s</a:t>
            </a:r>
            <a:r>
              <a:rPr lang="vi">
                <a:solidFill>
                  <a:schemeClr val="dk2"/>
                </a:solidFill>
              </a:rPr>
              <a:t>t files and directories in current directory (in short format):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9" name="Google Shape;309;p33"/>
          <p:cNvSpPr txBox="1"/>
          <p:nvPr/>
        </p:nvSpPr>
        <p:spPr>
          <a:xfrm>
            <a:off x="5031025" y="2146275"/>
            <a:ext cx="548700" cy="384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ls -a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306625" y="2113850"/>
            <a:ext cx="4805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rgbClr val="FF0000"/>
                </a:solidFill>
              </a:rPr>
              <a:t>l</a:t>
            </a:r>
            <a:r>
              <a:rPr lang="vi" sz="1300">
                <a:solidFill>
                  <a:schemeClr val="dk2"/>
                </a:solidFill>
              </a:rPr>
              <a:t>i</a:t>
            </a:r>
            <a:r>
              <a:rPr lang="vi" sz="1300">
                <a:solidFill>
                  <a:srgbClr val="FF0000"/>
                </a:solidFill>
              </a:rPr>
              <a:t>s</a:t>
            </a:r>
            <a:r>
              <a:rPr lang="vi" sz="1300">
                <a:solidFill>
                  <a:schemeClr val="dk2"/>
                </a:solidFill>
              </a:rPr>
              <a:t>t </a:t>
            </a:r>
            <a:r>
              <a:rPr lang="vi" sz="1300">
                <a:solidFill>
                  <a:srgbClr val="FF0000"/>
                </a:solidFill>
              </a:rPr>
              <a:t>a</a:t>
            </a:r>
            <a:r>
              <a:rPr lang="vi" sz="1300">
                <a:solidFill>
                  <a:schemeClr val="dk2"/>
                </a:solidFill>
              </a:rPr>
              <a:t>ll </a:t>
            </a:r>
            <a:r>
              <a:rPr lang="vi" sz="1300">
                <a:solidFill>
                  <a:schemeClr val="dk2"/>
                </a:solidFill>
              </a:rPr>
              <a:t>files and directories in current directory (in </a:t>
            </a:r>
            <a:r>
              <a:rPr lang="vi" sz="1300">
                <a:solidFill>
                  <a:schemeClr val="dk2"/>
                </a:solidFill>
              </a:rPr>
              <a:t>short</a:t>
            </a:r>
            <a:r>
              <a:rPr lang="vi" sz="1300">
                <a:solidFill>
                  <a:schemeClr val="dk2"/>
                </a:solidFill>
              </a:rPr>
              <a:t> format):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349" y="2565534"/>
            <a:ext cx="4972799" cy="2084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419" y="1242950"/>
            <a:ext cx="5395331" cy="83841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/>
        </p:nvSpPr>
        <p:spPr>
          <a:xfrm>
            <a:off x="5993050" y="2153650"/>
            <a:ext cx="808800" cy="384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ls </a:t>
            </a:r>
            <a:r>
              <a:rPr lang="vi" sz="1300">
                <a:solidFill>
                  <a:schemeClr val="dk2"/>
                </a:solidFill>
              </a:rPr>
              <a:t>--</a:t>
            </a:r>
            <a:r>
              <a:rPr lang="vi" sz="1300">
                <a:solidFill>
                  <a:schemeClr val="dk2"/>
                </a:solidFill>
              </a:rPr>
              <a:t>a</a:t>
            </a:r>
            <a:r>
              <a:rPr lang="vi" sz="1300">
                <a:solidFill>
                  <a:schemeClr val="dk2"/>
                </a:solidFill>
              </a:rPr>
              <a:t>ll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14" name="Google Shape;314;p33"/>
          <p:cNvSpPr txBox="1"/>
          <p:nvPr/>
        </p:nvSpPr>
        <p:spPr>
          <a:xfrm>
            <a:off x="5653038" y="2145988"/>
            <a:ext cx="41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or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315" name="Google Shape;3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6525" y="4806100"/>
            <a:ext cx="5478699" cy="21375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/>
        </p:nvSpPr>
        <p:spPr>
          <a:xfrm>
            <a:off x="737725" y="4759075"/>
            <a:ext cx="548700" cy="307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>
                <a:solidFill>
                  <a:schemeClr val="dk2"/>
                </a:solidFill>
              </a:rPr>
              <a:t>ls --</a:t>
            </a:r>
            <a:r>
              <a:rPr lang="vi" sz="800">
                <a:solidFill>
                  <a:schemeClr val="dk2"/>
                </a:solidFill>
              </a:rPr>
              <a:t>help</a:t>
            </a:r>
            <a:endParaRPr sz="800">
              <a:solidFill>
                <a:schemeClr val="dk2"/>
              </a:solidFill>
            </a:endParaRPr>
          </a:p>
        </p:txBody>
      </p:sp>
      <p:cxnSp>
        <p:nvCxnSpPr>
          <p:cNvPr id="317" name="Google Shape;317;p33"/>
          <p:cNvCxnSpPr/>
          <p:nvPr/>
        </p:nvCxnSpPr>
        <p:spPr>
          <a:xfrm flipH="1" rot="10800000">
            <a:off x="156825" y="4739350"/>
            <a:ext cx="8666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23" name="Google Shape;323;p34"/>
          <p:cNvSpPr txBox="1"/>
          <p:nvPr/>
        </p:nvSpPr>
        <p:spPr>
          <a:xfrm>
            <a:off x="4872000" y="124050"/>
            <a:ext cx="6129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ls -l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24" name="Google Shape;3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208" y="628150"/>
            <a:ext cx="6994467" cy="38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/>
        </p:nvSpPr>
        <p:spPr>
          <a:xfrm>
            <a:off x="125550" y="124050"/>
            <a:ext cx="483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0000"/>
                </a:solidFill>
              </a:rPr>
              <a:t>l</a:t>
            </a:r>
            <a:r>
              <a:rPr lang="vi">
                <a:solidFill>
                  <a:schemeClr val="dk2"/>
                </a:solidFill>
              </a:rPr>
              <a:t>i</a:t>
            </a:r>
            <a:r>
              <a:rPr lang="vi">
                <a:solidFill>
                  <a:srgbClr val="FF0000"/>
                </a:solidFill>
              </a:rPr>
              <a:t>s</a:t>
            </a:r>
            <a:r>
              <a:rPr lang="vi">
                <a:solidFill>
                  <a:schemeClr val="dk2"/>
                </a:solidFill>
              </a:rPr>
              <a:t>t files and directories in current directory (in </a:t>
            </a:r>
            <a:r>
              <a:rPr lang="vi">
                <a:solidFill>
                  <a:srgbClr val="FF0000"/>
                </a:solidFill>
              </a:rPr>
              <a:t>l</a:t>
            </a:r>
            <a:r>
              <a:rPr lang="vi">
                <a:solidFill>
                  <a:schemeClr val="dk2"/>
                </a:solidFill>
              </a:rPr>
              <a:t>ong format):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26" name="Google Shape;326;p34"/>
          <p:cNvPicPr preferRelativeResize="0"/>
          <p:nvPr/>
        </p:nvPicPr>
        <p:blipFill rotWithShape="1">
          <a:blip r:embed="rId4">
            <a:alphaModFix/>
          </a:blip>
          <a:srcRect b="19478" l="0" r="0" t="0"/>
          <a:stretch/>
        </p:blipFill>
        <p:spPr>
          <a:xfrm>
            <a:off x="1337571" y="4775862"/>
            <a:ext cx="6359704" cy="2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4"/>
          <p:cNvSpPr txBox="1"/>
          <p:nvPr/>
        </p:nvSpPr>
        <p:spPr>
          <a:xfrm>
            <a:off x="737725" y="4759075"/>
            <a:ext cx="548700" cy="307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>
                <a:solidFill>
                  <a:schemeClr val="dk2"/>
                </a:solidFill>
              </a:rPr>
              <a:t>ls --help</a:t>
            </a:r>
            <a:endParaRPr sz="800">
              <a:solidFill>
                <a:schemeClr val="dk2"/>
              </a:solidFill>
            </a:endParaRPr>
          </a:p>
        </p:txBody>
      </p:sp>
      <p:cxnSp>
        <p:nvCxnSpPr>
          <p:cNvPr id="328" name="Google Shape;328;p34"/>
          <p:cNvCxnSpPr/>
          <p:nvPr/>
        </p:nvCxnSpPr>
        <p:spPr>
          <a:xfrm flipH="1" rot="10800000">
            <a:off x="156825" y="4663150"/>
            <a:ext cx="8666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34" name="Google Shape;334;p35"/>
          <p:cNvSpPr txBox="1"/>
          <p:nvPr/>
        </p:nvSpPr>
        <p:spPr>
          <a:xfrm>
            <a:off x="5212375" y="276450"/>
            <a:ext cx="6129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ls -al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5" name="Google Shape;335;p35"/>
          <p:cNvSpPr txBox="1"/>
          <p:nvPr/>
        </p:nvSpPr>
        <p:spPr>
          <a:xfrm>
            <a:off x="125550" y="276450"/>
            <a:ext cx="51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0000"/>
                </a:solidFill>
              </a:rPr>
              <a:t>l</a:t>
            </a:r>
            <a:r>
              <a:rPr lang="vi">
                <a:solidFill>
                  <a:schemeClr val="dk2"/>
                </a:solidFill>
              </a:rPr>
              <a:t>i</a:t>
            </a:r>
            <a:r>
              <a:rPr lang="vi">
                <a:solidFill>
                  <a:srgbClr val="FF0000"/>
                </a:solidFill>
              </a:rPr>
              <a:t>s</a:t>
            </a:r>
            <a:r>
              <a:rPr lang="vi">
                <a:solidFill>
                  <a:schemeClr val="dk2"/>
                </a:solidFill>
              </a:rPr>
              <a:t>t </a:t>
            </a:r>
            <a:r>
              <a:rPr lang="vi">
                <a:solidFill>
                  <a:srgbClr val="FF0000"/>
                </a:solidFill>
              </a:rPr>
              <a:t>a</a:t>
            </a:r>
            <a:r>
              <a:rPr lang="vi">
                <a:solidFill>
                  <a:schemeClr val="dk2"/>
                </a:solidFill>
              </a:rPr>
              <a:t>ll files and directories in current directory (in </a:t>
            </a:r>
            <a:r>
              <a:rPr lang="vi">
                <a:solidFill>
                  <a:srgbClr val="FF0000"/>
                </a:solidFill>
              </a:rPr>
              <a:t>l</a:t>
            </a:r>
            <a:r>
              <a:rPr lang="vi">
                <a:solidFill>
                  <a:schemeClr val="dk2"/>
                </a:solidFill>
              </a:rPr>
              <a:t>ong</a:t>
            </a:r>
            <a:r>
              <a:rPr lang="vi">
                <a:solidFill>
                  <a:schemeClr val="dk2"/>
                </a:solidFill>
              </a:rPr>
              <a:t> format):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36" name="Google Shape;3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0" y="777000"/>
            <a:ext cx="4582674" cy="35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300" y="1361325"/>
            <a:ext cx="4281475" cy="2185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43" name="Google Shape;343;p36"/>
          <p:cNvSpPr txBox="1"/>
          <p:nvPr/>
        </p:nvSpPr>
        <p:spPr>
          <a:xfrm>
            <a:off x="4948200" y="200250"/>
            <a:ext cx="19359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ls -l </a:t>
            </a:r>
            <a:r>
              <a:rPr lang="vi">
                <a:solidFill>
                  <a:schemeClr val="dk2"/>
                </a:solidFill>
              </a:rPr>
              <a:t>path_to_directory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4" name="Google Shape;344;p36"/>
          <p:cNvSpPr txBox="1"/>
          <p:nvPr/>
        </p:nvSpPr>
        <p:spPr>
          <a:xfrm>
            <a:off x="125550" y="238625"/>
            <a:ext cx="51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0000"/>
                </a:solidFill>
              </a:rPr>
              <a:t>l</a:t>
            </a:r>
            <a:r>
              <a:rPr lang="vi">
                <a:solidFill>
                  <a:schemeClr val="dk2"/>
                </a:solidFill>
              </a:rPr>
              <a:t>i</a:t>
            </a:r>
            <a:r>
              <a:rPr lang="vi">
                <a:solidFill>
                  <a:srgbClr val="FF0000"/>
                </a:solidFill>
              </a:rPr>
              <a:t>s</a:t>
            </a:r>
            <a:r>
              <a:rPr lang="vi">
                <a:solidFill>
                  <a:schemeClr val="dk2"/>
                </a:solidFill>
              </a:rPr>
              <a:t>t files and directories in </a:t>
            </a:r>
            <a:r>
              <a:rPr lang="vi">
                <a:solidFill>
                  <a:schemeClr val="dk2"/>
                </a:solidFill>
              </a:rPr>
              <a:t>another</a:t>
            </a:r>
            <a:r>
              <a:rPr lang="vi">
                <a:solidFill>
                  <a:schemeClr val="dk2"/>
                </a:solidFill>
              </a:rPr>
              <a:t> directory (in </a:t>
            </a:r>
            <a:r>
              <a:rPr lang="vi">
                <a:solidFill>
                  <a:srgbClr val="FF0000"/>
                </a:solidFill>
              </a:rPr>
              <a:t>l</a:t>
            </a:r>
            <a:r>
              <a:rPr lang="vi">
                <a:solidFill>
                  <a:schemeClr val="dk2"/>
                </a:solidFill>
              </a:rPr>
              <a:t>ong format):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45" name="Google Shape;3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50" y="821850"/>
            <a:ext cx="7476326" cy="400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351" name="Google Shape;351;p37"/>
          <p:cNvPicPr preferRelativeResize="0"/>
          <p:nvPr/>
        </p:nvPicPr>
        <p:blipFill rotWithShape="1">
          <a:blip r:embed="rId3">
            <a:alphaModFix/>
          </a:blip>
          <a:srcRect b="3772" l="0" r="0" t="0"/>
          <a:stretch/>
        </p:blipFill>
        <p:spPr>
          <a:xfrm>
            <a:off x="1066366" y="121525"/>
            <a:ext cx="7783333" cy="31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7"/>
          <p:cNvSpPr/>
          <p:nvPr/>
        </p:nvSpPr>
        <p:spPr>
          <a:xfrm>
            <a:off x="1052550" y="401061"/>
            <a:ext cx="95400" cy="292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1154943" y="401061"/>
            <a:ext cx="209700" cy="2925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7"/>
          <p:cNvSpPr/>
          <p:nvPr/>
        </p:nvSpPr>
        <p:spPr>
          <a:xfrm>
            <a:off x="1376091" y="401061"/>
            <a:ext cx="209700" cy="29253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7"/>
          <p:cNvSpPr/>
          <p:nvPr/>
        </p:nvSpPr>
        <p:spPr>
          <a:xfrm>
            <a:off x="1597239" y="413835"/>
            <a:ext cx="209700" cy="2912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2092575" y="401050"/>
            <a:ext cx="747000" cy="291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2898400" y="413825"/>
            <a:ext cx="779400" cy="2912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3718600" y="407500"/>
            <a:ext cx="689700" cy="2912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4449100" y="401050"/>
            <a:ext cx="1137900" cy="291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7"/>
          <p:cNvSpPr/>
          <p:nvPr/>
        </p:nvSpPr>
        <p:spPr>
          <a:xfrm>
            <a:off x="5627800" y="357725"/>
            <a:ext cx="3174600" cy="29685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7"/>
          <p:cNvSpPr txBox="1"/>
          <p:nvPr/>
        </p:nvSpPr>
        <p:spPr>
          <a:xfrm>
            <a:off x="7406500" y="3447900"/>
            <a:ext cx="139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2"/>
                </a:solidFill>
              </a:rPr>
              <a:t>directory/file name </a:t>
            </a:r>
            <a:endParaRPr sz="1100">
              <a:solidFill>
                <a:schemeClr val="dk2"/>
              </a:solidFill>
            </a:endParaRPr>
          </a:p>
        </p:txBody>
      </p:sp>
      <p:cxnSp>
        <p:nvCxnSpPr>
          <p:cNvPr id="362" name="Google Shape;362;p37"/>
          <p:cNvCxnSpPr>
            <a:stCxn id="360" idx="2"/>
          </p:cNvCxnSpPr>
          <p:nvPr/>
        </p:nvCxnSpPr>
        <p:spPr>
          <a:xfrm>
            <a:off x="7215100" y="3326225"/>
            <a:ext cx="73980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37"/>
          <p:cNvCxnSpPr>
            <a:stCxn id="359" idx="2"/>
          </p:cNvCxnSpPr>
          <p:nvPr/>
        </p:nvCxnSpPr>
        <p:spPr>
          <a:xfrm>
            <a:off x="5018050" y="3313450"/>
            <a:ext cx="338400" cy="2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37"/>
          <p:cNvCxnSpPr>
            <a:stCxn id="358" idx="2"/>
          </p:cNvCxnSpPr>
          <p:nvPr/>
        </p:nvCxnSpPr>
        <p:spPr>
          <a:xfrm>
            <a:off x="4063450" y="3319900"/>
            <a:ext cx="53400" cy="2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37"/>
          <p:cNvSpPr txBox="1"/>
          <p:nvPr/>
        </p:nvSpPr>
        <p:spPr>
          <a:xfrm>
            <a:off x="3850750" y="3430575"/>
            <a:ext cx="90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2"/>
                </a:solidFill>
              </a:rPr>
              <a:t>size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2"/>
                </a:solidFill>
              </a:rPr>
              <a:t>(in bytes)</a:t>
            </a:r>
            <a:r>
              <a:rPr lang="vi" sz="1100">
                <a:solidFill>
                  <a:schemeClr val="dk2"/>
                </a:solidFill>
              </a:rPr>
              <a:t> 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66" name="Google Shape;366;p37"/>
          <p:cNvSpPr txBox="1"/>
          <p:nvPr/>
        </p:nvSpPr>
        <p:spPr>
          <a:xfrm>
            <a:off x="3023950" y="3505750"/>
            <a:ext cx="62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2"/>
                </a:solidFill>
              </a:rPr>
              <a:t>user group</a:t>
            </a:r>
            <a:r>
              <a:rPr lang="vi" sz="1100">
                <a:solidFill>
                  <a:schemeClr val="dk2"/>
                </a:solidFill>
              </a:rPr>
              <a:t> </a:t>
            </a:r>
            <a:endParaRPr sz="1100">
              <a:solidFill>
                <a:schemeClr val="dk2"/>
              </a:solidFill>
            </a:endParaRPr>
          </a:p>
        </p:txBody>
      </p:sp>
      <p:cxnSp>
        <p:nvCxnSpPr>
          <p:cNvPr id="367" name="Google Shape;367;p37"/>
          <p:cNvCxnSpPr>
            <a:stCxn id="357" idx="2"/>
          </p:cNvCxnSpPr>
          <p:nvPr/>
        </p:nvCxnSpPr>
        <p:spPr>
          <a:xfrm>
            <a:off x="3288100" y="3326225"/>
            <a:ext cx="8400" cy="25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37"/>
          <p:cNvCxnSpPr>
            <a:stCxn id="356" idx="2"/>
          </p:cNvCxnSpPr>
          <p:nvPr/>
        </p:nvCxnSpPr>
        <p:spPr>
          <a:xfrm flipH="1">
            <a:off x="2457075" y="3313450"/>
            <a:ext cx="9000" cy="1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37"/>
          <p:cNvCxnSpPr>
            <a:stCxn id="355" idx="2"/>
          </p:cNvCxnSpPr>
          <p:nvPr/>
        </p:nvCxnSpPr>
        <p:spPr>
          <a:xfrm flipH="1">
            <a:off x="1696689" y="3326235"/>
            <a:ext cx="540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37"/>
          <p:cNvCxnSpPr>
            <a:stCxn id="354" idx="2"/>
          </p:cNvCxnSpPr>
          <p:nvPr/>
        </p:nvCxnSpPr>
        <p:spPr>
          <a:xfrm>
            <a:off x="1480941" y="3326361"/>
            <a:ext cx="1800" cy="2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37"/>
          <p:cNvCxnSpPr/>
          <p:nvPr/>
        </p:nvCxnSpPr>
        <p:spPr>
          <a:xfrm>
            <a:off x="1267643" y="3355586"/>
            <a:ext cx="1200" cy="1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37"/>
          <p:cNvCxnSpPr>
            <a:stCxn id="352" idx="1"/>
          </p:cNvCxnSpPr>
          <p:nvPr/>
        </p:nvCxnSpPr>
        <p:spPr>
          <a:xfrm flipH="1">
            <a:off x="637950" y="1863711"/>
            <a:ext cx="4146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37"/>
          <p:cNvSpPr txBox="1"/>
          <p:nvPr/>
        </p:nvSpPr>
        <p:spPr>
          <a:xfrm>
            <a:off x="93000" y="2016100"/>
            <a:ext cx="902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100">
                <a:solidFill>
                  <a:schemeClr val="dk2"/>
                </a:solidFill>
              </a:rPr>
              <a:t>File type</a:t>
            </a:r>
            <a:r>
              <a:rPr lang="vi" sz="1100">
                <a:solidFill>
                  <a:schemeClr val="dk2"/>
                </a:solidFill>
              </a:rPr>
              <a:t>: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2"/>
                </a:solidFill>
              </a:rPr>
              <a:t>“d” means this is a directory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74" name="Google Shape;374;p37"/>
          <p:cNvSpPr txBox="1"/>
          <p:nvPr/>
        </p:nvSpPr>
        <p:spPr>
          <a:xfrm>
            <a:off x="5005225" y="3471125"/>
            <a:ext cx="162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2"/>
                </a:solidFill>
              </a:rPr>
              <a:t>Last modification time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75" name="Google Shape;375;p37"/>
          <p:cNvSpPr txBox="1"/>
          <p:nvPr/>
        </p:nvSpPr>
        <p:spPr>
          <a:xfrm>
            <a:off x="954850" y="3471125"/>
            <a:ext cx="102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2"/>
                </a:solidFill>
              </a:rPr>
              <a:t>Permissions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76" name="Google Shape;376;p37"/>
          <p:cNvSpPr txBox="1"/>
          <p:nvPr/>
        </p:nvSpPr>
        <p:spPr>
          <a:xfrm>
            <a:off x="2004850" y="3505750"/>
            <a:ext cx="102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2"/>
                </a:solidFill>
              </a:rPr>
              <a:t>Owner of file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2"/>
                </a:solidFill>
              </a:rPr>
              <a:t>(</a:t>
            </a:r>
            <a:r>
              <a:rPr lang="vi" sz="1100">
                <a:solidFill>
                  <a:schemeClr val="dk2"/>
                </a:solidFill>
              </a:rPr>
              <a:t>user_name)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77" name="Google Shape;377;p37"/>
          <p:cNvSpPr/>
          <p:nvPr/>
        </p:nvSpPr>
        <p:spPr>
          <a:xfrm>
            <a:off x="1844902" y="407510"/>
            <a:ext cx="209700" cy="29124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8" name="Google Shape;378;p37"/>
          <p:cNvCxnSpPr/>
          <p:nvPr/>
        </p:nvCxnSpPr>
        <p:spPr>
          <a:xfrm flipH="1">
            <a:off x="1731139" y="3315710"/>
            <a:ext cx="240000" cy="7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p37"/>
          <p:cNvSpPr txBox="1"/>
          <p:nvPr/>
        </p:nvSpPr>
        <p:spPr>
          <a:xfrm>
            <a:off x="995100" y="4026125"/>
            <a:ext cx="106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chemeClr val="dk2"/>
                </a:solidFill>
              </a:rPr>
              <a:t>number of hard links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85" name="Google Shape;385;p38"/>
          <p:cNvSpPr txBox="1"/>
          <p:nvPr/>
        </p:nvSpPr>
        <p:spPr>
          <a:xfrm>
            <a:off x="2534550" y="121350"/>
            <a:ext cx="40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1"/>
                </a:solidFill>
              </a:rPr>
              <a:t>Create and remove directory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86" name="Google Shape;386;p38"/>
          <p:cNvSpPr txBox="1"/>
          <p:nvPr/>
        </p:nvSpPr>
        <p:spPr>
          <a:xfrm>
            <a:off x="76200" y="780425"/>
            <a:ext cx="87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2"/>
                </a:solidFill>
              </a:rPr>
              <a:t>Create a directory named “Huka” in the current directory (~) , with the command: mkdir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87" name="Google Shape;387;p38"/>
          <p:cNvSpPr txBox="1"/>
          <p:nvPr/>
        </p:nvSpPr>
        <p:spPr>
          <a:xfrm>
            <a:off x="421775" y="1314900"/>
            <a:ext cx="1419300" cy="46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mkdir Huka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88" name="Google Shape;3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51" y="2002375"/>
            <a:ext cx="8555876" cy="20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8"/>
          <p:cNvSpPr txBox="1"/>
          <p:nvPr/>
        </p:nvSpPr>
        <p:spPr>
          <a:xfrm>
            <a:off x="258850" y="4343250"/>
            <a:ext cx="211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Run “ls" to check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0" name="Google Shape;390;p38"/>
          <p:cNvSpPr/>
          <p:nvPr/>
        </p:nvSpPr>
        <p:spPr>
          <a:xfrm>
            <a:off x="1040950" y="3572950"/>
            <a:ext cx="548700" cy="19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8"/>
          <p:cNvSpPr txBox="1"/>
          <p:nvPr/>
        </p:nvSpPr>
        <p:spPr>
          <a:xfrm>
            <a:off x="2991725" y="4263025"/>
            <a:ext cx="23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a new directory is created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392" name="Google Shape;392;p38"/>
          <p:cNvCxnSpPr/>
          <p:nvPr/>
        </p:nvCxnSpPr>
        <p:spPr>
          <a:xfrm>
            <a:off x="1285750" y="3753600"/>
            <a:ext cx="1610700" cy="61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38"/>
          <p:cNvSpPr txBox="1"/>
          <p:nvPr/>
        </p:nvSpPr>
        <p:spPr>
          <a:xfrm>
            <a:off x="4978800" y="1383750"/>
            <a:ext cx="320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“mkdir” </a:t>
            </a:r>
            <a:r>
              <a:rPr lang="vi" sz="1500">
                <a:solidFill>
                  <a:schemeClr val="dk2"/>
                </a:solidFill>
              </a:rPr>
              <a:t>stands for “</a:t>
            </a:r>
            <a:r>
              <a:rPr lang="vi" sz="1500">
                <a:solidFill>
                  <a:srgbClr val="FF0000"/>
                </a:solidFill>
              </a:rPr>
              <a:t>m</a:t>
            </a:r>
            <a:r>
              <a:rPr lang="vi" sz="1500">
                <a:solidFill>
                  <a:schemeClr val="dk2"/>
                </a:solidFill>
              </a:rPr>
              <a:t>ake </a:t>
            </a:r>
            <a:r>
              <a:rPr lang="vi" sz="1500">
                <a:solidFill>
                  <a:srgbClr val="FF0000"/>
                </a:solidFill>
              </a:rPr>
              <a:t>dir</a:t>
            </a:r>
            <a:r>
              <a:rPr lang="vi" sz="1500">
                <a:solidFill>
                  <a:schemeClr val="dk2"/>
                </a:solidFill>
              </a:rPr>
              <a:t>ectory”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94" name="Google Shape;394;p38"/>
          <p:cNvSpPr txBox="1"/>
          <p:nvPr/>
        </p:nvSpPr>
        <p:spPr>
          <a:xfrm>
            <a:off x="2726950" y="1314900"/>
            <a:ext cx="1812900" cy="46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mkdir ./Huka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5" name="Google Shape;395;p38"/>
          <p:cNvSpPr txBox="1"/>
          <p:nvPr/>
        </p:nvSpPr>
        <p:spPr>
          <a:xfrm>
            <a:off x="2051388" y="1314900"/>
            <a:ext cx="59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or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01" name="Google Shape;401;p39"/>
          <p:cNvSpPr txBox="1"/>
          <p:nvPr/>
        </p:nvSpPr>
        <p:spPr>
          <a:xfrm>
            <a:off x="223850" y="813413"/>
            <a:ext cx="79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2"/>
                </a:solidFill>
              </a:rPr>
              <a:t>Create three directory named “Huki”, “Huka", “Huke" in the current directory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772400" y="1309000"/>
            <a:ext cx="1904700" cy="38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mkdir Huki Huka Huke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2534550" y="45150"/>
            <a:ext cx="407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dk1"/>
                </a:solidFill>
              </a:rPr>
              <a:t>Create and </a:t>
            </a:r>
            <a:r>
              <a:rPr b="1" lang="vi" sz="1600">
                <a:solidFill>
                  <a:schemeClr val="dk1"/>
                </a:solidFill>
              </a:rPr>
              <a:t>remove</a:t>
            </a:r>
            <a:r>
              <a:rPr b="1" lang="vi" sz="1600">
                <a:solidFill>
                  <a:schemeClr val="dk1"/>
                </a:solidFill>
              </a:rPr>
              <a:t> directory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404" name="Google Shape;404;p39"/>
          <p:cNvSpPr txBox="1"/>
          <p:nvPr/>
        </p:nvSpPr>
        <p:spPr>
          <a:xfrm>
            <a:off x="204800" y="1819000"/>
            <a:ext cx="79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2"/>
                </a:solidFill>
              </a:rPr>
              <a:t>Delete a</a:t>
            </a:r>
            <a:r>
              <a:rPr b="1" lang="vi">
                <a:solidFill>
                  <a:schemeClr val="dk2"/>
                </a:solidFill>
              </a:rPr>
              <a:t> </a:t>
            </a:r>
            <a:r>
              <a:rPr b="1" lang="vi">
                <a:solidFill>
                  <a:srgbClr val="FF0000"/>
                </a:solidFill>
              </a:rPr>
              <a:t>empty</a:t>
            </a:r>
            <a:r>
              <a:rPr b="1" lang="vi">
                <a:solidFill>
                  <a:schemeClr val="dk2"/>
                </a:solidFill>
              </a:rPr>
              <a:t> </a:t>
            </a:r>
            <a:r>
              <a:rPr b="1" lang="vi">
                <a:solidFill>
                  <a:schemeClr val="dk2"/>
                </a:solidFill>
              </a:rPr>
              <a:t>directory named “Huka” in </a:t>
            </a:r>
            <a:r>
              <a:rPr b="1" lang="vi">
                <a:solidFill>
                  <a:schemeClr val="dk2"/>
                </a:solidFill>
              </a:rPr>
              <a:t>current directory</a:t>
            </a:r>
            <a:r>
              <a:rPr b="1" lang="vi">
                <a:solidFill>
                  <a:schemeClr val="dk2"/>
                </a:solidFill>
              </a:rPr>
              <a:t>, with command: </a:t>
            </a:r>
            <a:r>
              <a:rPr b="1" lang="vi">
                <a:solidFill>
                  <a:schemeClr val="dk2"/>
                </a:solidFill>
              </a:rPr>
              <a:t>rmdir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05" name="Google Shape;405;p39"/>
          <p:cNvSpPr txBox="1"/>
          <p:nvPr/>
        </p:nvSpPr>
        <p:spPr>
          <a:xfrm>
            <a:off x="2166950" y="2262900"/>
            <a:ext cx="310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“rmdir” stands for “</a:t>
            </a:r>
            <a:r>
              <a:rPr lang="vi" sz="1300">
                <a:solidFill>
                  <a:srgbClr val="FF0000"/>
                </a:solidFill>
              </a:rPr>
              <a:t>r</a:t>
            </a:r>
            <a:r>
              <a:rPr lang="vi" sz="1300">
                <a:solidFill>
                  <a:schemeClr val="dk2"/>
                </a:solidFill>
              </a:rPr>
              <a:t>e</a:t>
            </a:r>
            <a:r>
              <a:rPr lang="vi" sz="1300">
                <a:solidFill>
                  <a:srgbClr val="FF0000"/>
                </a:solidFill>
              </a:rPr>
              <a:t>m</a:t>
            </a:r>
            <a:r>
              <a:rPr lang="vi" sz="1300">
                <a:solidFill>
                  <a:schemeClr val="dk2"/>
                </a:solidFill>
              </a:rPr>
              <a:t>ove</a:t>
            </a:r>
            <a:r>
              <a:rPr lang="vi" sz="1300">
                <a:solidFill>
                  <a:schemeClr val="dk2"/>
                </a:solidFill>
              </a:rPr>
              <a:t> </a:t>
            </a:r>
            <a:r>
              <a:rPr lang="vi" sz="1300">
                <a:solidFill>
                  <a:srgbClr val="FF0000"/>
                </a:solidFill>
              </a:rPr>
              <a:t>dir</a:t>
            </a:r>
            <a:r>
              <a:rPr lang="vi" sz="1300">
                <a:solidFill>
                  <a:schemeClr val="dk2"/>
                </a:solidFill>
              </a:rPr>
              <a:t>ectory”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06" name="Google Shape;406;p39"/>
          <p:cNvSpPr txBox="1"/>
          <p:nvPr/>
        </p:nvSpPr>
        <p:spPr>
          <a:xfrm>
            <a:off x="734300" y="2247450"/>
            <a:ext cx="1276200" cy="38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rm</a:t>
            </a:r>
            <a:r>
              <a:rPr lang="vi" sz="1300">
                <a:solidFill>
                  <a:schemeClr val="dk2"/>
                </a:solidFill>
              </a:rPr>
              <a:t>dir Huka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07" name="Google Shape;407;p39"/>
          <p:cNvSpPr txBox="1"/>
          <p:nvPr/>
        </p:nvSpPr>
        <p:spPr>
          <a:xfrm>
            <a:off x="174275" y="2853325"/>
            <a:ext cx="87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2"/>
                </a:solidFill>
              </a:rPr>
              <a:t>Delete a </a:t>
            </a:r>
            <a:r>
              <a:rPr b="1" lang="vi">
                <a:solidFill>
                  <a:srgbClr val="FF0000"/>
                </a:solidFill>
              </a:rPr>
              <a:t>non-empty </a:t>
            </a:r>
            <a:r>
              <a:rPr b="1" lang="vi">
                <a:solidFill>
                  <a:schemeClr val="dk2"/>
                </a:solidFill>
              </a:rPr>
              <a:t>directory named “Huka” in current directory, with the command “rm”,</a:t>
            </a:r>
            <a:r>
              <a:rPr b="1" lang="vi">
                <a:solidFill>
                  <a:schemeClr val="dk2"/>
                </a:solidFill>
              </a:rPr>
              <a:t> option -r</a:t>
            </a:r>
            <a:r>
              <a:rPr b="1" lang="vi">
                <a:solidFill>
                  <a:schemeClr val="dk2"/>
                </a:solidFill>
              </a:rPr>
              <a:t>: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08" name="Google Shape;408;p39"/>
          <p:cNvSpPr txBox="1"/>
          <p:nvPr/>
        </p:nvSpPr>
        <p:spPr>
          <a:xfrm>
            <a:off x="734300" y="3225475"/>
            <a:ext cx="1276200" cy="38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rm -r Huka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409" name="Google Shape;409;p39"/>
          <p:cNvPicPr preferRelativeResize="0"/>
          <p:nvPr/>
        </p:nvPicPr>
        <p:blipFill rotWithShape="1">
          <a:blip r:embed="rId3">
            <a:alphaModFix/>
          </a:blip>
          <a:srcRect b="22420" l="0" r="0" t="19284"/>
          <a:stretch/>
        </p:blipFill>
        <p:spPr>
          <a:xfrm>
            <a:off x="463475" y="4595000"/>
            <a:ext cx="6309551" cy="1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9"/>
          <p:cNvSpPr txBox="1"/>
          <p:nvPr/>
        </p:nvSpPr>
        <p:spPr>
          <a:xfrm>
            <a:off x="463475" y="4027100"/>
            <a:ext cx="1096200" cy="38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rm </a:t>
            </a:r>
            <a:r>
              <a:rPr lang="vi" sz="1300">
                <a:solidFill>
                  <a:schemeClr val="dk2"/>
                </a:solidFill>
              </a:rPr>
              <a:t>--help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11" name="Google Shape;411;p39"/>
          <p:cNvSpPr txBox="1"/>
          <p:nvPr/>
        </p:nvSpPr>
        <p:spPr>
          <a:xfrm>
            <a:off x="2525863" y="3245875"/>
            <a:ext cx="1361100" cy="38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rm </a:t>
            </a:r>
            <a:r>
              <a:rPr lang="vi" sz="1300">
                <a:solidFill>
                  <a:schemeClr val="dk2"/>
                </a:solidFill>
              </a:rPr>
              <a:t>-R</a:t>
            </a:r>
            <a:r>
              <a:rPr lang="vi" sz="1300">
                <a:solidFill>
                  <a:schemeClr val="dk2"/>
                </a:solidFill>
              </a:rPr>
              <a:t> Huka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12" name="Google Shape;412;p39"/>
          <p:cNvSpPr txBox="1"/>
          <p:nvPr/>
        </p:nvSpPr>
        <p:spPr>
          <a:xfrm>
            <a:off x="4430025" y="3225475"/>
            <a:ext cx="2261400" cy="38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rm --</a:t>
            </a:r>
            <a:r>
              <a:rPr lang="vi" sz="1300">
                <a:solidFill>
                  <a:schemeClr val="dk2"/>
                </a:solidFill>
              </a:rPr>
              <a:t>recursive</a:t>
            </a:r>
            <a:r>
              <a:rPr lang="vi" sz="1300">
                <a:solidFill>
                  <a:schemeClr val="dk2"/>
                </a:solidFill>
              </a:rPr>
              <a:t> Huka/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13" name="Google Shape;413;p39"/>
          <p:cNvSpPr txBox="1"/>
          <p:nvPr/>
        </p:nvSpPr>
        <p:spPr>
          <a:xfrm>
            <a:off x="2091475" y="3230150"/>
            <a:ext cx="59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or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14" name="Google Shape;414;p39"/>
          <p:cNvSpPr txBox="1"/>
          <p:nvPr/>
        </p:nvSpPr>
        <p:spPr>
          <a:xfrm>
            <a:off x="3974600" y="3230150"/>
            <a:ext cx="59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or</a:t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415" name="Google Shape;415;p39"/>
          <p:cNvCxnSpPr/>
          <p:nvPr/>
        </p:nvCxnSpPr>
        <p:spPr>
          <a:xfrm>
            <a:off x="210425" y="3850125"/>
            <a:ext cx="8724900" cy="28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16" name="Google Shape;416;p39"/>
          <p:cNvSpPr txBox="1"/>
          <p:nvPr/>
        </p:nvSpPr>
        <p:spPr>
          <a:xfrm>
            <a:off x="6691325" y="3253525"/>
            <a:ext cx="241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“rm” stands for “</a:t>
            </a:r>
            <a:r>
              <a:rPr lang="vi" sz="1300">
                <a:solidFill>
                  <a:srgbClr val="FF0000"/>
                </a:solidFill>
              </a:rPr>
              <a:t>r</a:t>
            </a:r>
            <a:r>
              <a:rPr lang="vi" sz="1300">
                <a:solidFill>
                  <a:schemeClr val="dk2"/>
                </a:solidFill>
              </a:rPr>
              <a:t>e</a:t>
            </a:r>
            <a:r>
              <a:rPr lang="vi" sz="1300">
                <a:solidFill>
                  <a:srgbClr val="FF0000"/>
                </a:solidFill>
              </a:rPr>
              <a:t>m</a:t>
            </a:r>
            <a:r>
              <a:rPr lang="vi" sz="1300">
                <a:solidFill>
                  <a:schemeClr val="dk2"/>
                </a:solidFill>
              </a:rPr>
              <a:t>ove”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22" name="Google Shape;422;p40"/>
          <p:cNvSpPr txBox="1"/>
          <p:nvPr/>
        </p:nvSpPr>
        <p:spPr>
          <a:xfrm>
            <a:off x="2534550" y="121350"/>
            <a:ext cx="40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1"/>
                </a:solidFill>
              </a:rPr>
              <a:t>Create </a:t>
            </a:r>
            <a:r>
              <a:rPr b="1" lang="vi" sz="1800">
                <a:solidFill>
                  <a:schemeClr val="dk1"/>
                </a:solidFill>
              </a:rPr>
              <a:t>and remove file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423" name="Google Shape;423;p40"/>
          <p:cNvSpPr txBox="1"/>
          <p:nvPr/>
        </p:nvSpPr>
        <p:spPr>
          <a:xfrm>
            <a:off x="6577475" y="745800"/>
            <a:ext cx="11916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2"/>
                </a:solidFill>
              </a:rPr>
              <a:t>nano uuu 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24" name="Google Shape;424;p40"/>
          <p:cNvSpPr txBox="1"/>
          <p:nvPr/>
        </p:nvSpPr>
        <p:spPr>
          <a:xfrm>
            <a:off x="29450" y="554475"/>
            <a:ext cx="62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dk1"/>
                </a:solidFill>
              </a:rPr>
              <a:t>Create and edit text file with nano, a text editor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2"/>
                </a:solidFill>
              </a:rPr>
              <a:t>    1. Create a text file named “uuu" (“uuu” doesn't exist):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25" name="Google Shape;425;p40"/>
          <p:cNvSpPr txBox="1"/>
          <p:nvPr/>
        </p:nvSpPr>
        <p:spPr>
          <a:xfrm>
            <a:off x="5268200" y="747975"/>
            <a:ext cx="7620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2"/>
                </a:solidFill>
              </a:rPr>
              <a:t>nano</a:t>
            </a:r>
            <a:r>
              <a:rPr lang="vi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26" name="Google Shape;426;p40"/>
          <p:cNvSpPr txBox="1"/>
          <p:nvPr/>
        </p:nvSpPr>
        <p:spPr>
          <a:xfrm>
            <a:off x="6067350" y="747975"/>
            <a:ext cx="45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2"/>
                </a:solidFill>
              </a:rPr>
              <a:t>or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427" name="Google Shape;4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625" y="1231575"/>
            <a:ext cx="5801550" cy="3812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33" name="Google Shape;433;p41"/>
          <p:cNvSpPr txBox="1"/>
          <p:nvPr/>
        </p:nvSpPr>
        <p:spPr>
          <a:xfrm>
            <a:off x="232550" y="190050"/>
            <a:ext cx="240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2. Exit nano: ctrl + x 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434" name="Google Shape;4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25" y="834149"/>
            <a:ext cx="3062959" cy="179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 txBox="1"/>
          <p:nvPr/>
        </p:nvSpPr>
        <p:spPr>
          <a:xfrm>
            <a:off x="4147325" y="114300"/>
            <a:ext cx="240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3</a:t>
            </a:r>
            <a:r>
              <a:rPr lang="vi" sz="1500">
                <a:solidFill>
                  <a:schemeClr val="dk2"/>
                </a:solidFill>
              </a:rPr>
              <a:t>. </a:t>
            </a:r>
            <a:r>
              <a:rPr lang="vi" sz="1500">
                <a:solidFill>
                  <a:schemeClr val="dk2"/>
                </a:solidFill>
              </a:rPr>
              <a:t>Type “y" to save</a:t>
            </a:r>
            <a:r>
              <a:rPr lang="vi" sz="1500">
                <a:solidFill>
                  <a:schemeClr val="dk2"/>
                </a:solidFill>
              </a:rPr>
              <a:t>: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436" name="Google Shape;43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4000" y="699700"/>
            <a:ext cx="4346333" cy="18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1"/>
          <p:cNvSpPr txBox="1"/>
          <p:nvPr/>
        </p:nvSpPr>
        <p:spPr>
          <a:xfrm>
            <a:off x="6634125" y="2612025"/>
            <a:ext cx="22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Edit the file name if you don't want the name "uuu"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38" name="Google Shape;438;p41"/>
          <p:cNvSpPr txBox="1"/>
          <p:nvPr/>
        </p:nvSpPr>
        <p:spPr>
          <a:xfrm>
            <a:off x="232550" y="2780475"/>
            <a:ext cx="26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4</a:t>
            </a:r>
            <a:r>
              <a:rPr lang="vi">
                <a:solidFill>
                  <a:schemeClr val="dk2"/>
                </a:solidFill>
              </a:rPr>
              <a:t>. </a:t>
            </a:r>
            <a:r>
              <a:rPr lang="vi">
                <a:solidFill>
                  <a:schemeClr val="dk2"/>
                </a:solidFill>
              </a:rPr>
              <a:t>Finish</a:t>
            </a:r>
            <a:r>
              <a:rPr lang="vi">
                <a:solidFill>
                  <a:schemeClr val="dk2"/>
                </a:solidFill>
              </a:rPr>
              <a:t>: </a:t>
            </a:r>
            <a:r>
              <a:rPr lang="vi">
                <a:solidFill>
                  <a:schemeClr val="dk2"/>
                </a:solidFill>
              </a:rPr>
              <a:t>press ENTER key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39" name="Google Shape;439;p41"/>
          <p:cNvCxnSpPr/>
          <p:nvPr/>
        </p:nvCxnSpPr>
        <p:spPr>
          <a:xfrm>
            <a:off x="1172500" y="506850"/>
            <a:ext cx="0" cy="24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41"/>
          <p:cNvCxnSpPr>
            <a:stCxn id="441" idx="3"/>
          </p:cNvCxnSpPr>
          <p:nvPr/>
        </p:nvCxnSpPr>
        <p:spPr>
          <a:xfrm flipH="1" rot="10800000">
            <a:off x="3420350" y="364025"/>
            <a:ext cx="790800" cy="206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41"/>
          <p:cNvCxnSpPr/>
          <p:nvPr/>
        </p:nvCxnSpPr>
        <p:spPr>
          <a:xfrm>
            <a:off x="4839625" y="451900"/>
            <a:ext cx="0" cy="24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1"/>
          <p:cNvSpPr/>
          <p:nvPr/>
        </p:nvSpPr>
        <p:spPr>
          <a:xfrm>
            <a:off x="232550" y="2175125"/>
            <a:ext cx="3187800" cy="50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1"/>
          <p:cNvSpPr/>
          <p:nvPr/>
        </p:nvSpPr>
        <p:spPr>
          <a:xfrm>
            <a:off x="4147325" y="2064225"/>
            <a:ext cx="1968600" cy="24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4" name="Google Shape;444;p41"/>
          <p:cNvCxnSpPr>
            <a:stCxn id="443" idx="3"/>
          </p:cNvCxnSpPr>
          <p:nvPr/>
        </p:nvCxnSpPr>
        <p:spPr>
          <a:xfrm>
            <a:off x="6115925" y="2188125"/>
            <a:ext cx="723900" cy="50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41"/>
          <p:cNvSpPr txBox="1"/>
          <p:nvPr/>
        </p:nvSpPr>
        <p:spPr>
          <a:xfrm>
            <a:off x="3950" y="3126225"/>
            <a:ext cx="73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2"/>
                </a:solidFill>
              </a:rPr>
              <a:t>We can view the file “uuu" with nano by run (if the file exist in current directory): 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46" name="Google Shape;446;p41"/>
          <p:cNvSpPr txBox="1"/>
          <p:nvPr/>
        </p:nvSpPr>
        <p:spPr>
          <a:xfrm>
            <a:off x="652900" y="3489400"/>
            <a:ext cx="10434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nano uuu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7" name="Google Shape;447;p41"/>
          <p:cNvSpPr txBox="1"/>
          <p:nvPr/>
        </p:nvSpPr>
        <p:spPr>
          <a:xfrm>
            <a:off x="80550" y="4464275"/>
            <a:ext cx="85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Delete a (</a:t>
            </a:r>
            <a:r>
              <a:rPr lang="vi">
                <a:solidFill>
                  <a:srgbClr val="FF0000"/>
                </a:solidFill>
              </a:rPr>
              <a:t>empty </a:t>
            </a:r>
            <a:r>
              <a:rPr lang="vi">
                <a:solidFill>
                  <a:srgbClr val="FF0000"/>
                </a:solidFill>
              </a:rPr>
              <a:t>or non-empty) </a:t>
            </a:r>
            <a:r>
              <a:rPr lang="vi">
                <a:solidFill>
                  <a:schemeClr val="dk2"/>
                </a:solidFill>
              </a:rPr>
              <a:t>file</a:t>
            </a:r>
            <a:r>
              <a:rPr lang="vi">
                <a:solidFill>
                  <a:schemeClr val="dk2"/>
                </a:solidFill>
              </a:rPr>
              <a:t> named “</a:t>
            </a:r>
            <a:r>
              <a:rPr lang="vi">
                <a:solidFill>
                  <a:schemeClr val="dk2"/>
                </a:solidFill>
              </a:rPr>
              <a:t>uuu</a:t>
            </a:r>
            <a:r>
              <a:rPr lang="vi">
                <a:solidFill>
                  <a:schemeClr val="dk2"/>
                </a:solidFill>
              </a:rPr>
              <a:t>” in current directory, with the command “rm”: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8" name="Google Shape;448;p41"/>
          <p:cNvSpPr txBox="1"/>
          <p:nvPr/>
        </p:nvSpPr>
        <p:spPr>
          <a:xfrm>
            <a:off x="7585800" y="4388075"/>
            <a:ext cx="7908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rm </a:t>
            </a:r>
            <a:r>
              <a:rPr lang="vi">
                <a:solidFill>
                  <a:schemeClr val="dk2"/>
                </a:solidFill>
              </a:rPr>
              <a:t>uuu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9" name="Google Shape;449;p41"/>
          <p:cNvSpPr txBox="1"/>
          <p:nvPr/>
        </p:nvSpPr>
        <p:spPr>
          <a:xfrm>
            <a:off x="77125" y="3974125"/>
            <a:ext cx="553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300">
                <a:solidFill>
                  <a:schemeClr val="dk2"/>
                </a:solidFill>
              </a:rPr>
              <a:t>Create a empty file named “uuu", with “touch” command : 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450" name="Google Shape;450;p41"/>
          <p:cNvSpPr txBox="1"/>
          <p:nvPr/>
        </p:nvSpPr>
        <p:spPr>
          <a:xfrm>
            <a:off x="4797275" y="3981100"/>
            <a:ext cx="924300" cy="38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touch uuu 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558800" lvl="0" marL="457200" rtl="0" algn="ctr">
              <a:spcBef>
                <a:spcPts val="0"/>
              </a:spcBef>
              <a:spcAft>
                <a:spcPts val="0"/>
              </a:spcAft>
              <a:buSzPts val="5200"/>
              <a:buAutoNum type="arabicPeriod"/>
            </a:pPr>
            <a:r>
              <a:rPr lang="vi"/>
              <a:t>Introduction</a:t>
            </a:r>
            <a:endParaRPr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56" name="Google Shape;456;p42"/>
          <p:cNvSpPr txBox="1"/>
          <p:nvPr/>
        </p:nvSpPr>
        <p:spPr>
          <a:xfrm>
            <a:off x="170925" y="179350"/>
            <a:ext cx="500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dk2"/>
                </a:solidFill>
              </a:rPr>
              <a:t>View the file with another commands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457" name="Google Shape;4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3243000"/>
            <a:ext cx="4375425" cy="138693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2"/>
          <p:cNvSpPr txBox="1"/>
          <p:nvPr/>
        </p:nvSpPr>
        <p:spPr>
          <a:xfrm>
            <a:off x="486700" y="2583300"/>
            <a:ext cx="500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dk2"/>
                </a:solidFill>
              </a:rPr>
              <a:t>View the file with command: cat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459" name="Google Shape;459;p42"/>
          <p:cNvSpPr txBox="1"/>
          <p:nvPr/>
        </p:nvSpPr>
        <p:spPr>
          <a:xfrm>
            <a:off x="379475" y="887850"/>
            <a:ext cx="348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2"/>
                </a:solidFill>
              </a:rPr>
              <a:t>View the file with command: </a:t>
            </a:r>
            <a:r>
              <a:rPr b="1" lang="vi" sz="1500">
                <a:solidFill>
                  <a:schemeClr val="dk2"/>
                </a:solidFill>
              </a:rPr>
              <a:t>less</a:t>
            </a:r>
            <a:endParaRPr b="1" sz="1500">
              <a:solidFill>
                <a:schemeClr val="dk2"/>
              </a:solidFill>
            </a:endParaRPr>
          </a:p>
        </p:txBody>
      </p:sp>
      <p:pic>
        <p:nvPicPr>
          <p:cNvPr id="460" name="Google Shape;4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75" y="1280813"/>
            <a:ext cx="3572801" cy="3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5524" y="517600"/>
            <a:ext cx="3488699" cy="182660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2"/>
          <p:cNvSpPr txBox="1"/>
          <p:nvPr/>
        </p:nvSpPr>
        <p:spPr>
          <a:xfrm>
            <a:off x="6220750" y="2308650"/>
            <a:ext cx="196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press “q" key to quit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463" name="Google Shape;463;p42"/>
          <p:cNvCxnSpPr>
            <a:endCxn id="461" idx="1"/>
          </p:cNvCxnSpPr>
          <p:nvPr/>
        </p:nvCxnSpPr>
        <p:spPr>
          <a:xfrm>
            <a:off x="4020524" y="1392803"/>
            <a:ext cx="1155000" cy="3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42"/>
          <p:cNvSpPr txBox="1"/>
          <p:nvPr/>
        </p:nvSpPr>
        <p:spPr>
          <a:xfrm>
            <a:off x="4191000" y="1430900"/>
            <a:ext cx="9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0000"/>
                </a:solidFill>
              </a:rPr>
              <a:t>ENTER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70" name="Google Shape;470;p43"/>
          <p:cNvSpPr txBox="1"/>
          <p:nvPr/>
        </p:nvSpPr>
        <p:spPr>
          <a:xfrm>
            <a:off x="2534550" y="45150"/>
            <a:ext cx="407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dk1"/>
                </a:solidFill>
              </a:rPr>
              <a:t>Copy</a:t>
            </a:r>
            <a:r>
              <a:rPr b="1" lang="vi" sz="1600">
                <a:solidFill>
                  <a:schemeClr val="dk1"/>
                </a:solidFill>
              </a:rPr>
              <a:t> and </a:t>
            </a:r>
            <a:r>
              <a:rPr b="1" lang="vi" sz="1600">
                <a:solidFill>
                  <a:schemeClr val="dk1"/>
                </a:solidFill>
              </a:rPr>
              <a:t>move</a:t>
            </a:r>
            <a:r>
              <a:rPr b="1" lang="vi" sz="1600">
                <a:solidFill>
                  <a:schemeClr val="dk1"/>
                </a:solidFill>
              </a:rPr>
              <a:t> file/</a:t>
            </a:r>
            <a:r>
              <a:rPr b="1" lang="vi" sz="1600">
                <a:solidFill>
                  <a:schemeClr val="dk1"/>
                </a:solidFill>
              </a:rPr>
              <a:t>directory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471" name="Google Shape;471;p43"/>
          <p:cNvSpPr txBox="1"/>
          <p:nvPr/>
        </p:nvSpPr>
        <p:spPr>
          <a:xfrm>
            <a:off x="90500" y="689600"/>
            <a:ext cx="88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Copy</a:t>
            </a:r>
            <a:r>
              <a:rPr b="1" lang="vi">
                <a:solidFill>
                  <a:schemeClr val="dk1"/>
                </a:solidFill>
              </a:rPr>
              <a:t> </a:t>
            </a:r>
            <a:r>
              <a:rPr b="1" lang="vi">
                <a:solidFill>
                  <a:schemeClr val="dk1"/>
                </a:solidFill>
              </a:rPr>
              <a:t>a file </a:t>
            </a:r>
            <a:r>
              <a:rPr b="1" lang="vi">
                <a:solidFill>
                  <a:schemeClr val="dk1"/>
                </a:solidFill>
              </a:rPr>
              <a:t>named “</a:t>
            </a:r>
            <a:r>
              <a:rPr b="1" lang="vi">
                <a:solidFill>
                  <a:schemeClr val="dk1"/>
                </a:solidFill>
              </a:rPr>
              <a:t>uuu</a:t>
            </a:r>
            <a:r>
              <a:rPr b="1" lang="vi">
                <a:solidFill>
                  <a:schemeClr val="dk1"/>
                </a:solidFill>
              </a:rPr>
              <a:t>” </a:t>
            </a:r>
            <a:r>
              <a:rPr b="1" lang="vi">
                <a:solidFill>
                  <a:schemeClr val="dk1"/>
                </a:solidFill>
              </a:rPr>
              <a:t>in the current directory to ./Download/, with command: cp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72" name="Google Shape;472;p43"/>
          <p:cNvSpPr txBox="1"/>
          <p:nvPr/>
        </p:nvSpPr>
        <p:spPr>
          <a:xfrm>
            <a:off x="543800" y="1059250"/>
            <a:ext cx="19065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cp</a:t>
            </a:r>
            <a:r>
              <a:rPr lang="vi">
                <a:solidFill>
                  <a:schemeClr val="dk2"/>
                </a:solidFill>
              </a:rPr>
              <a:t> ./</a:t>
            </a:r>
            <a:r>
              <a:rPr lang="vi">
                <a:solidFill>
                  <a:schemeClr val="dk2"/>
                </a:solidFill>
              </a:rPr>
              <a:t>uuu ./Download/</a:t>
            </a:r>
            <a:r>
              <a:rPr lang="vi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3" name="Google Shape;473;p43"/>
          <p:cNvSpPr txBox="1"/>
          <p:nvPr/>
        </p:nvSpPr>
        <p:spPr>
          <a:xfrm>
            <a:off x="2797675" y="1059250"/>
            <a:ext cx="24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“</a:t>
            </a:r>
            <a:r>
              <a:rPr lang="vi">
                <a:solidFill>
                  <a:schemeClr val="dk2"/>
                </a:solidFill>
              </a:rPr>
              <a:t>cp</a:t>
            </a:r>
            <a:r>
              <a:rPr lang="vi">
                <a:solidFill>
                  <a:schemeClr val="dk2"/>
                </a:solidFill>
              </a:rPr>
              <a:t>” stands for “</a:t>
            </a:r>
            <a:r>
              <a:rPr lang="vi">
                <a:solidFill>
                  <a:srgbClr val="FF0000"/>
                </a:solidFill>
              </a:rPr>
              <a:t>c</a:t>
            </a:r>
            <a:r>
              <a:rPr lang="vi">
                <a:solidFill>
                  <a:schemeClr val="dk2"/>
                </a:solidFill>
              </a:rPr>
              <a:t>o</a:t>
            </a:r>
            <a:r>
              <a:rPr lang="vi">
                <a:solidFill>
                  <a:srgbClr val="FF0000"/>
                </a:solidFill>
              </a:rPr>
              <a:t>p</a:t>
            </a:r>
            <a:r>
              <a:rPr lang="vi">
                <a:solidFill>
                  <a:schemeClr val="dk2"/>
                </a:solidFill>
              </a:rPr>
              <a:t>y</a:t>
            </a:r>
            <a:r>
              <a:rPr lang="vi">
                <a:solidFill>
                  <a:schemeClr val="dk2"/>
                </a:solidFill>
              </a:rPr>
              <a:t>”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4" name="Google Shape;474;p43"/>
          <p:cNvSpPr txBox="1"/>
          <p:nvPr/>
        </p:nvSpPr>
        <p:spPr>
          <a:xfrm>
            <a:off x="109550" y="1634200"/>
            <a:ext cx="88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Copy </a:t>
            </a:r>
            <a:r>
              <a:rPr b="1" lang="vi">
                <a:solidFill>
                  <a:schemeClr val="dk1"/>
                </a:solidFill>
              </a:rPr>
              <a:t>three</a:t>
            </a:r>
            <a:r>
              <a:rPr b="1" lang="vi">
                <a:solidFill>
                  <a:schemeClr val="dk1"/>
                </a:solidFill>
              </a:rPr>
              <a:t> </a:t>
            </a:r>
            <a:r>
              <a:rPr b="1" lang="vi">
                <a:solidFill>
                  <a:schemeClr val="dk1"/>
                </a:solidFill>
              </a:rPr>
              <a:t>the </a:t>
            </a:r>
            <a:r>
              <a:rPr b="1" lang="vi">
                <a:solidFill>
                  <a:schemeClr val="dk1"/>
                </a:solidFill>
              </a:rPr>
              <a:t>file named “uuu”, “</a:t>
            </a:r>
            <a:r>
              <a:rPr b="1" lang="vi">
                <a:solidFill>
                  <a:schemeClr val="dk1"/>
                </a:solidFill>
              </a:rPr>
              <a:t>iii", “yyy"</a:t>
            </a:r>
            <a:r>
              <a:rPr b="1" lang="vi">
                <a:solidFill>
                  <a:schemeClr val="dk1"/>
                </a:solidFill>
              </a:rPr>
              <a:t> in </a:t>
            </a:r>
            <a:r>
              <a:rPr b="1" lang="vi">
                <a:solidFill>
                  <a:schemeClr val="dk1"/>
                </a:solidFill>
              </a:rPr>
              <a:t>the current directory </a:t>
            </a:r>
            <a:r>
              <a:rPr b="1" lang="vi">
                <a:solidFill>
                  <a:schemeClr val="dk1"/>
                </a:solidFill>
              </a:rPr>
              <a:t>to./Download/</a:t>
            </a:r>
            <a:r>
              <a:rPr b="1" lang="vi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75" name="Google Shape;475;p43"/>
          <p:cNvSpPr txBox="1"/>
          <p:nvPr/>
        </p:nvSpPr>
        <p:spPr>
          <a:xfrm>
            <a:off x="477125" y="2125825"/>
            <a:ext cx="25305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cp ./uuu ./</a:t>
            </a:r>
            <a:r>
              <a:rPr lang="vi">
                <a:solidFill>
                  <a:schemeClr val="dk2"/>
                </a:solidFill>
              </a:rPr>
              <a:t>iii ./yyy </a:t>
            </a:r>
            <a:r>
              <a:rPr lang="vi">
                <a:solidFill>
                  <a:schemeClr val="dk2"/>
                </a:solidFill>
              </a:rPr>
              <a:t>./Download/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6" name="Google Shape;476;p43"/>
          <p:cNvSpPr txBox="1"/>
          <p:nvPr/>
        </p:nvSpPr>
        <p:spPr>
          <a:xfrm>
            <a:off x="5917325" y="2127200"/>
            <a:ext cx="25305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cp ./{iii,yyy,uuu} ./Downloads/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7" name="Google Shape;477;p43"/>
          <p:cNvSpPr txBox="1"/>
          <p:nvPr/>
        </p:nvSpPr>
        <p:spPr>
          <a:xfrm>
            <a:off x="3334475" y="2125825"/>
            <a:ext cx="22560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cp uuu iii yyy ./Download/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8" name="Google Shape;478;p43"/>
          <p:cNvSpPr txBox="1"/>
          <p:nvPr/>
        </p:nvSpPr>
        <p:spPr>
          <a:xfrm>
            <a:off x="3039200" y="2125825"/>
            <a:ext cx="4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or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9" name="Google Shape;479;p43"/>
          <p:cNvSpPr txBox="1"/>
          <p:nvPr/>
        </p:nvSpPr>
        <p:spPr>
          <a:xfrm>
            <a:off x="5590475" y="2125813"/>
            <a:ext cx="4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or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0" name="Google Shape;480;p43"/>
          <p:cNvSpPr txBox="1"/>
          <p:nvPr/>
        </p:nvSpPr>
        <p:spPr>
          <a:xfrm>
            <a:off x="76700" y="4775800"/>
            <a:ext cx="301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FF0000"/>
                </a:solidFill>
              </a:rPr>
              <a:t>note again:</a:t>
            </a:r>
            <a:r>
              <a:rPr lang="vi" sz="1200">
                <a:solidFill>
                  <a:schemeClr val="dk2"/>
                </a:solidFill>
              </a:rPr>
              <a:t> </a:t>
            </a:r>
            <a:r>
              <a:rPr b="1" lang="vi" sz="1200">
                <a:solidFill>
                  <a:schemeClr val="dk2"/>
                </a:solidFill>
              </a:rPr>
              <a:t>./</a:t>
            </a:r>
            <a:r>
              <a:rPr lang="vi" sz="1200">
                <a:solidFill>
                  <a:schemeClr val="dk2"/>
                </a:solidFill>
              </a:rPr>
              <a:t> means the current directory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81" name="Google Shape;481;p43"/>
          <p:cNvSpPr txBox="1"/>
          <p:nvPr/>
        </p:nvSpPr>
        <p:spPr>
          <a:xfrm>
            <a:off x="130475" y="2682813"/>
            <a:ext cx="88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Create a copy of the file named "uuu" with a different name "ooo" in the current directory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82" name="Google Shape;482;p43"/>
          <p:cNvSpPr txBox="1"/>
          <p:nvPr/>
        </p:nvSpPr>
        <p:spPr>
          <a:xfrm>
            <a:off x="614375" y="3090700"/>
            <a:ext cx="22560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cp ./uuu ./</a:t>
            </a:r>
            <a:r>
              <a:rPr lang="vi">
                <a:solidFill>
                  <a:schemeClr val="dk2"/>
                </a:solidFill>
              </a:rPr>
              <a:t>ooo</a:t>
            </a:r>
            <a:r>
              <a:rPr lang="vi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3" name="Google Shape;483;p43"/>
          <p:cNvSpPr txBox="1"/>
          <p:nvPr/>
        </p:nvSpPr>
        <p:spPr>
          <a:xfrm>
            <a:off x="185750" y="3620900"/>
            <a:ext cx="85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Copy a empty directory named “Huka”</a:t>
            </a:r>
            <a:r>
              <a:rPr b="1" lang="vi">
                <a:solidFill>
                  <a:schemeClr val="dk1"/>
                </a:solidFill>
              </a:rPr>
              <a:t> in the current directory </a:t>
            </a:r>
            <a:r>
              <a:rPr b="1" lang="vi">
                <a:solidFill>
                  <a:schemeClr val="dk1"/>
                </a:solidFill>
              </a:rPr>
              <a:t>to ./Download/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84" name="Google Shape;484;p43"/>
          <p:cNvSpPr txBox="1"/>
          <p:nvPr/>
        </p:nvSpPr>
        <p:spPr>
          <a:xfrm>
            <a:off x="858125" y="4081663"/>
            <a:ext cx="20424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cp ./Huka/ ./Download/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90" name="Google Shape;490;p44"/>
          <p:cNvSpPr txBox="1"/>
          <p:nvPr/>
        </p:nvSpPr>
        <p:spPr>
          <a:xfrm>
            <a:off x="2534550" y="45150"/>
            <a:ext cx="407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dk1"/>
                </a:solidFill>
              </a:rPr>
              <a:t>Copy and move file/directory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491" name="Google Shape;491;p44"/>
          <p:cNvSpPr txBox="1"/>
          <p:nvPr/>
        </p:nvSpPr>
        <p:spPr>
          <a:xfrm>
            <a:off x="117900" y="1456175"/>
            <a:ext cx="88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Move a file named “uuu” in the current directory to /home/khainguyen/Download/, </a:t>
            </a:r>
            <a:r>
              <a:rPr b="1" lang="vi">
                <a:solidFill>
                  <a:schemeClr val="dk1"/>
                </a:solidFill>
              </a:rPr>
              <a:t>with command: mv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92" name="Google Shape;492;p44"/>
          <p:cNvSpPr txBox="1"/>
          <p:nvPr/>
        </p:nvSpPr>
        <p:spPr>
          <a:xfrm>
            <a:off x="618600" y="1875275"/>
            <a:ext cx="2105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mv ./uuu ./Download/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3" name="Google Shape;493;p44"/>
          <p:cNvSpPr txBox="1"/>
          <p:nvPr/>
        </p:nvSpPr>
        <p:spPr>
          <a:xfrm>
            <a:off x="2937525" y="1799075"/>
            <a:ext cx="24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“mv” stands for “</a:t>
            </a:r>
            <a:r>
              <a:rPr lang="vi">
                <a:solidFill>
                  <a:srgbClr val="FF0000"/>
                </a:solidFill>
              </a:rPr>
              <a:t>m</a:t>
            </a:r>
            <a:r>
              <a:rPr lang="vi">
                <a:solidFill>
                  <a:schemeClr val="dk2"/>
                </a:solidFill>
              </a:rPr>
              <a:t>o</a:t>
            </a:r>
            <a:r>
              <a:rPr lang="vi">
                <a:solidFill>
                  <a:srgbClr val="FF0000"/>
                </a:solidFill>
              </a:rPr>
              <a:t>v</a:t>
            </a:r>
            <a:r>
              <a:rPr lang="vi">
                <a:solidFill>
                  <a:schemeClr val="dk2"/>
                </a:solidFill>
              </a:rPr>
              <a:t>e”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4" name="Google Shape;494;p44"/>
          <p:cNvSpPr txBox="1"/>
          <p:nvPr/>
        </p:nvSpPr>
        <p:spPr>
          <a:xfrm>
            <a:off x="59400" y="531050"/>
            <a:ext cx="88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Copy a </a:t>
            </a:r>
            <a:r>
              <a:rPr b="1" lang="vi">
                <a:solidFill>
                  <a:srgbClr val="FF0000"/>
                </a:solidFill>
              </a:rPr>
              <a:t>non-empty</a:t>
            </a:r>
            <a:r>
              <a:rPr b="1" lang="vi">
                <a:solidFill>
                  <a:schemeClr val="dk1"/>
                </a:solidFill>
              </a:rPr>
              <a:t> directory named “Huka” </a:t>
            </a:r>
            <a:r>
              <a:rPr b="1" lang="vi">
                <a:solidFill>
                  <a:schemeClr val="dk1"/>
                </a:solidFill>
              </a:rPr>
              <a:t>in the current directory </a:t>
            </a:r>
            <a:r>
              <a:rPr b="1" lang="vi">
                <a:solidFill>
                  <a:schemeClr val="dk1"/>
                </a:solidFill>
              </a:rPr>
              <a:t>to ./Download/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95" name="Google Shape;495;p44"/>
          <p:cNvSpPr txBox="1"/>
          <p:nvPr/>
        </p:nvSpPr>
        <p:spPr>
          <a:xfrm>
            <a:off x="596525" y="952850"/>
            <a:ext cx="23304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cp -r ./Huka/ ./Download/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6" name="Google Shape;496;p44"/>
          <p:cNvSpPr txBox="1"/>
          <p:nvPr/>
        </p:nvSpPr>
        <p:spPr>
          <a:xfrm>
            <a:off x="437075" y="4013650"/>
            <a:ext cx="353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Rename </a:t>
            </a:r>
            <a:r>
              <a:rPr lang="vi" sz="1500">
                <a:solidFill>
                  <a:schemeClr val="dk1"/>
                </a:solidFill>
              </a:rPr>
              <a:t>a file named “uuu” to “</a:t>
            </a:r>
            <a:r>
              <a:rPr lang="vi" sz="1500">
                <a:solidFill>
                  <a:schemeClr val="dk1"/>
                </a:solidFill>
              </a:rPr>
              <a:t>eee":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97" name="Google Shape;497;p44"/>
          <p:cNvSpPr txBox="1"/>
          <p:nvPr/>
        </p:nvSpPr>
        <p:spPr>
          <a:xfrm>
            <a:off x="1254725" y="4450650"/>
            <a:ext cx="14712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mv ./uuu ./</a:t>
            </a:r>
            <a:r>
              <a:rPr lang="vi">
                <a:solidFill>
                  <a:schemeClr val="dk2"/>
                </a:solidFill>
              </a:rPr>
              <a:t>eee</a:t>
            </a:r>
            <a:r>
              <a:rPr lang="vi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8" name="Google Shape;498;p44"/>
          <p:cNvSpPr txBox="1"/>
          <p:nvPr/>
        </p:nvSpPr>
        <p:spPr>
          <a:xfrm>
            <a:off x="4340800" y="4013650"/>
            <a:ext cx="444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Rename a </a:t>
            </a:r>
            <a:r>
              <a:rPr lang="vi" sz="1500">
                <a:solidFill>
                  <a:schemeClr val="dk1"/>
                </a:solidFill>
              </a:rPr>
              <a:t>directory</a:t>
            </a:r>
            <a:r>
              <a:rPr lang="vi" sz="1500">
                <a:solidFill>
                  <a:schemeClr val="dk1"/>
                </a:solidFill>
              </a:rPr>
              <a:t> named “</a:t>
            </a:r>
            <a:r>
              <a:rPr lang="vi" sz="1500">
                <a:solidFill>
                  <a:schemeClr val="dk1"/>
                </a:solidFill>
              </a:rPr>
              <a:t>Huka</a:t>
            </a:r>
            <a:r>
              <a:rPr lang="vi" sz="1500">
                <a:solidFill>
                  <a:schemeClr val="dk1"/>
                </a:solidFill>
              </a:rPr>
              <a:t>” to “</a:t>
            </a:r>
            <a:r>
              <a:rPr lang="vi" sz="1500">
                <a:solidFill>
                  <a:schemeClr val="dk1"/>
                </a:solidFill>
              </a:rPr>
              <a:t>Huko</a:t>
            </a:r>
            <a:r>
              <a:rPr lang="vi" sz="1500">
                <a:solidFill>
                  <a:schemeClr val="dk1"/>
                </a:solidFill>
              </a:rPr>
              <a:t>":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99" name="Google Shape;499;p44"/>
          <p:cNvSpPr txBox="1"/>
          <p:nvPr/>
        </p:nvSpPr>
        <p:spPr>
          <a:xfrm>
            <a:off x="5571900" y="4398050"/>
            <a:ext cx="16977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mv ./</a:t>
            </a:r>
            <a:r>
              <a:rPr lang="vi">
                <a:solidFill>
                  <a:schemeClr val="dk2"/>
                </a:solidFill>
              </a:rPr>
              <a:t>Huka/</a:t>
            </a:r>
            <a:r>
              <a:rPr lang="vi">
                <a:solidFill>
                  <a:schemeClr val="dk2"/>
                </a:solidFill>
              </a:rPr>
              <a:t> ./</a:t>
            </a:r>
            <a:r>
              <a:rPr lang="vi">
                <a:solidFill>
                  <a:schemeClr val="dk2"/>
                </a:solidFill>
              </a:rPr>
              <a:t>Huko/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0" name="Google Shape;500;p44"/>
          <p:cNvSpPr txBox="1"/>
          <p:nvPr/>
        </p:nvSpPr>
        <p:spPr>
          <a:xfrm>
            <a:off x="160150" y="2377150"/>
            <a:ext cx="82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Move a </a:t>
            </a:r>
            <a:r>
              <a:rPr b="1" lang="vi">
                <a:solidFill>
                  <a:srgbClr val="FF0000"/>
                </a:solidFill>
              </a:rPr>
              <a:t>empty</a:t>
            </a:r>
            <a:r>
              <a:rPr b="1" lang="vi">
                <a:solidFill>
                  <a:schemeClr val="dk1"/>
                </a:solidFill>
              </a:rPr>
              <a:t> directory</a:t>
            </a:r>
            <a:r>
              <a:rPr b="1" lang="vi">
                <a:solidFill>
                  <a:schemeClr val="dk1"/>
                </a:solidFill>
              </a:rPr>
              <a:t> named “</a:t>
            </a:r>
            <a:r>
              <a:rPr b="1" lang="vi">
                <a:solidFill>
                  <a:schemeClr val="dk1"/>
                </a:solidFill>
              </a:rPr>
              <a:t>Huka</a:t>
            </a:r>
            <a:r>
              <a:rPr b="1" lang="vi">
                <a:solidFill>
                  <a:schemeClr val="dk1"/>
                </a:solidFill>
              </a:rPr>
              <a:t>” in the current directory to /home/khainguyen/Download/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01" name="Google Shape;501;p44"/>
          <p:cNvSpPr txBox="1"/>
          <p:nvPr/>
        </p:nvSpPr>
        <p:spPr>
          <a:xfrm>
            <a:off x="618600" y="2773000"/>
            <a:ext cx="2192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mv ./Huka/ ./</a:t>
            </a:r>
            <a:r>
              <a:rPr lang="vi">
                <a:solidFill>
                  <a:schemeClr val="dk2"/>
                </a:solidFill>
              </a:rPr>
              <a:t>Downloads</a:t>
            </a:r>
            <a:r>
              <a:rPr lang="vi">
                <a:solidFill>
                  <a:schemeClr val="dk2"/>
                </a:solidFill>
              </a:rPr>
              <a:t>/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2" name="Google Shape;502;p44"/>
          <p:cNvSpPr txBox="1"/>
          <p:nvPr/>
        </p:nvSpPr>
        <p:spPr>
          <a:xfrm>
            <a:off x="831000" y="3415288"/>
            <a:ext cx="39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if Huka/ is a </a:t>
            </a:r>
            <a:r>
              <a:rPr lang="vi">
                <a:solidFill>
                  <a:srgbClr val="FF0000"/>
                </a:solidFill>
              </a:rPr>
              <a:t>non-empty</a:t>
            </a:r>
            <a:r>
              <a:rPr lang="vi">
                <a:solidFill>
                  <a:schemeClr val="dk1"/>
                </a:solidFill>
              </a:rPr>
              <a:t> directory, add -r option: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3" name="Google Shape;503;p44"/>
          <p:cNvSpPr txBox="1"/>
          <p:nvPr/>
        </p:nvSpPr>
        <p:spPr>
          <a:xfrm>
            <a:off x="4637425" y="3387600"/>
            <a:ext cx="24969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mv -</a:t>
            </a:r>
            <a:r>
              <a:rPr lang="vi">
                <a:solidFill>
                  <a:schemeClr val="dk2"/>
                </a:solidFill>
              </a:rPr>
              <a:t>r </a:t>
            </a:r>
            <a:r>
              <a:rPr lang="vi">
                <a:solidFill>
                  <a:schemeClr val="dk2"/>
                </a:solidFill>
              </a:rPr>
              <a:t>./Huka/ ./Downloads/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09" name="Google Shape;509;p45"/>
          <p:cNvSpPr txBox="1"/>
          <p:nvPr/>
        </p:nvSpPr>
        <p:spPr>
          <a:xfrm>
            <a:off x="430075" y="171500"/>
            <a:ext cx="7380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2"/>
                </a:solidFill>
              </a:rPr>
              <a:t>Shortcuts</a:t>
            </a:r>
            <a:r>
              <a:rPr b="1" lang="vi" sz="1800">
                <a:solidFill>
                  <a:schemeClr val="dk2"/>
                </a:solidFill>
              </a:rPr>
              <a:t>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∙ Ctrl-C   stops the current in-progress command and/or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10" name="Google Shape;510;p45"/>
          <p:cNvSpPr txBox="1"/>
          <p:nvPr/>
        </p:nvSpPr>
        <p:spPr>
          <a:xfrm>
            <a:off x="437025" y="2419350"/>
            <a:ext cx="450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700">
                <a:solidFill>
                  <a:schemeClr val="dk2"/>
                </a:solidFill>
              </a:rPr>
              <a:t>∙ </a:t>
            </a:r>
            <a:r>
              <a:rPr b="1" lang="vi" sz="1700">
                <a:solidFill>
                  <a:schemeClr val="dk2"/>
                </a:solidFill>
              </a:rPr>
              <a:t>Up arrow</a:t>
            </a:r>
            <a:r>
              <a:rPr lang="vi" sz="1700">
                <a:solidFill>
                  <a:schemeClr val="dk2"/>
                </a:solidFill>
              </a:rPr>
              <a:t> </a:t>
            </a:r>
            <a:r>
              <a:rPr lang="vi" sz="1700">
                <a:solidFill>
                  <a:schemeClr val="dk2"/>
                </a:solidFill>
              </a:rPr>
              <a:t>key</a:t>
            </a:r>
            <a:r>
              <a:rPr lang="vi" sz="1700">
                <a:solidFill>
                  <a:schemeClr val="dk2"/>
                </a:solidFill>
              </a:rPr>
              <a:t>:  shows previous commands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511" name="Google Shape;5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225" y="1347525"/>
            <a:ext cx="2782307" cy="6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225" y="1347525"/>
            <a:ext cx="3540799" cy="63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45"/>
          <p:cNvCxnSpPr>
            <a:stCxn id="511" idx="3"/>
            <a:endCxn id="512" idx="1"/>
          </p:cNvCxnSpPr>
          <p:nvPr/>
        </p:nvCxnSpPr>
        <p:spPr>
          <a:xfrm>
            <a:off x="3582532" y="1662600"/>
            <a:ext cx="1680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4" name="Google Shape;514;p45"/>
          <p:cNvSpPr txBox="1"/>
          <p:nvPr/>
        </p:nvSpPr>
        <p:spPr>
          <a:xfrm>
            <a:off x="4071550" y="1262400"/>
            <a:ext cx="94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0000"/>
                </a:solidFill>
              </a:rPr>
              <a:t>Ctrl-C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515" name="Google Shape;51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3025" y="2978275"/>
            <a:ext cx="3540835" cy="6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5"/>
          <p:cNvSpPr txBox="1"/>
          <p:nvPr/>
        </p:nvSpPr>
        <p:spPr>
          <a:xfrm>
            <a:off x="484875" y="3992638"/>
            <a:ext cx="757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∙ </a:t>
            </a:r>
            <a:r>
              <a:rPr lang="vi" sz="1800">
                <a:solidFill>
                  <a:schemeClr val="dk1"/>
                </a:solidFill>
                <a:highlight>
                  <a:srgbClr val="CCCCCC"/>
                </a:highlight>
              </a:rPr>
              <a:t>history</a:t>
            </a:r>
            <a:r>
              <a:rPr lang="vi" sz="1800">
                <a:solidFill>
                  <a:schemeClr val="dk2"/>
                </a:solidFill>
              </a:rPr>
              <a:t> </a:t>
            </a:r>
            <a:r>
              <a:rPr lang="vi" sz="1800">
                <a:solidFill>
                  <a:schemeClr val="dk2"/>
                </a:solidFill>
              </a:rPr>
              <a:t>command:</a:t>
            </a:r>
            <a:r>
              <a:rPr lang="vi" sz="1800">
                <a:solidFill>
                  <a:schemeClr val="dk2"/>
                </a:solidFill>
              </a:rPr>
              <a:t> will show the history of commands you have run.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488" y="2128575"/>
            <a:ext cx="2727678" cy="198904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23" name="Google Shape;523;p46"/>
          <p:cNvSpPr txBox="1"/>
          <p:nvPr/>
        </p:nvSpPr>
        <p:spPr>
          <a:xfrm>
            <a:off x="619300" y="1446625"/>
            <a:ext cx="538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4" name="Google Shape;524;p46"/>
          <p:cNvSpPr txBox="1"/>
          <p:nvPr/>
        </p:nvSpPr>
        <p:spPr>
          <a:xfrm>
            <a:off x="430075" y="247700"/>
            <a:ext cx="73806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2"/>
                </a:solidFill>
              </a:rPr>
              <a:t>Shortcuts: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800">
                <a:solidFill>
                  <a:schemeClr val="dk2"/>
                </a:solidFill>
              </a:rPr>
              <a:t>∙ Ctrl-A       moves the cursor to the beginning of the line.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800">
                <a:solidFill>
                  <a:schemeClr val="dk2"/>
                </a:solidFill>
              </a:rPr>
              <a:t>∙ Ctrl-E       moves the cursor to the end of the line.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800">
                <a:solidFill>
                  <a:schemeClr val="dk2"/>
                </a:solidFill>
              </a:rPr>
              <a:t>∙ Tab key    automatically completes commands.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5" name="Google Shape;525;p46"/>
          <p:cNvSpPr/>
          <p:nvPr/>
        </p:nvSpPr>
        <p:spPr>
          <a:xfrm>
            <a:off x="1718200" y="3101700"/>
            <a:ext cx="977400" cy="39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6"/>
          <p:cNvSpPr txBox="1"/>
          <p:nvPr/>
        </p:nvSpPr>
        <p:spPr>
          <a:xfrm>
            <a:off x="256225" y="2681938"/>
            <a:ext cx="131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have the same “Do”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527" name="Google Shape;527;p46"/>
          <p:cNvCxnSpPr/>
          <p:nvPr/>
        </p:nvCxnSpPr>
        <p:spPr>
          <a:xfrm>
            <a:off x="698207" y="3253275"/>
            <a:ext cx="1004700" cy="57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8" name="Google Shape;528;p46"/>
          <p:cNvSpPr txBox="1"/>
          <p:nvPr/>
        </p:nvSpPr>
        <p:spPr>
          <a:xfrm>
            <a:off x="51850" y="3753900"/>
            <a:ext cx="121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press </a:t>
            </a:r>
            <a:r>
              <a:rPr b="1" lang="vi">
                <a:solidFill>
                  <a:srgbClr val="FF0000"/>
                </a:solidFill>
              </a:rPr>
              <a:t>tab</a:t>
            </a:r>
            <a:r>
              <a:rPr lang="vi"/>
              <a:t> a second time</a:t>
            </a:r>
            <a:endParaRPr/>
          </a:p>
        </p:txBody>
      </p:sp>
      <p:sp>
        <p:nvSpPr>
          <p:cNvPr id="529" name="Google Shape;529;p46"/>
          <p:cNvSpPr/>
          <p:nvPr/>
        </p:nvSpPr>
        <p:spPr>
          <a:xfrm>
            <a:off x="1718200" y="3525900"/>
            <a:ext cx="2688600" cy="5916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0" name="Google Shape;530;p46"/>
          <p:cNvCxnSpPr/>
          <p:nvPr/>
        </p:nvCxnSpPr>
        <p:spPr>
          <a:xfrm flipH="1" rot="10800000">
            <a:off x="1077275" y="3856950"/>
            <a:ext cx="640800" cy="107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p46"/>
          <p:cNvCxnSpPr>
            <a:stCxn id="529" idx="3"/>
            <a:endCxn id="532" idx="1"/>
          </p:cNvCxnSpPr>
          <p:nvPr/>
        </p:nvCxnSpPr>
        <p:spPr>
          <a:xfrm flipH="1" rot="10800000">
            <a:off x="4406800" y="2388600"/>
            <a:ext cx="920100" cy="14331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3" name="Google Shape;533;p46"/>
          <p:cNvSpPr txBox="1"/>
          <p:nvPr/>
        </p:nvSpPr>
        <p:spPr>
          <a:xfrm>
            <a:off x="5287375" y="3096850"/>
            <a:ext cx="40800" cy="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34" name="Google Shape;534;p46"/>
          <p:cNvSpPr txBox="1"/>
          <p:nvPr/>
        </p:nvSpPr>
        <p:spPr>
          <a:xfrm rot="-2091448">
            <a:off x="4507174" y="2311981"/>
            <a:ext cx="1004660" cy="400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type “c"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35" name="Google Shape;5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7375" y="2076473"/>
            <a:ext cx="356029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7774" y="3358625"/>
            <a:ext cx="3560300" cy="615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7" name="Google Shape;537;p46"/>
          <p:cNvCxnSpPr>
            <a:stCxn id="535" idx="2"/>
            <a:endCxn id="536" idx="0"/>
          </p:cNvCxnSpPr>
          <p:nvPr/>
        </p:nvCxnSpPr>
        <p:spPr>
          <a:xfrm>
            <a:off x="7067523" y="2692073"/>
            <a:ext cx="20400" cy="66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p46"/>
          <p:cNvSpPr txBox="1"/>
          <p:nvPr/>
        </p:nvSpPr>
        <p:spPr>
          <a:xfrm>
            <a:off x="7067525" y="2825250"/>
            <a:ext cx="10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press </a:t>
            </a:r>
            <a:r>
              <a:rPr b="1" lang="vi">
                <a:solidFill>
                  <a:srgbClr val="FF0000"/>
                </a:solidFill>
              </a:rPr>
              <a:t>tab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39" name="Google Shape;539;p46"/>
          <p:cNvSpPr txBox="1"/>
          <p:nvPr/>
        </p:nvSpPr>
        <p:spPr>
          <a:xfrm>
            <a:off x="619300" y="4462850"/>
            <a:ext cx="310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800">
                <a:solidFill>
                  <a:schemeClr val="dk2"/>
                </a:solidFill>
              </a:rPr>
              <a:t>∙ Ctrl-D       </a:t>
            </a:r>
            <a:r>
              <a:rPr lang="vi" sz="1800">
                <a:solidFill>
                  <a:schemeClr val="dk2"/>
                </a:solidFill>
              </a:rPr>
              <a:t>exit the terminal.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graphicFrame>
        <p:nvGraphicFramePr>
          <p:cNvPr id="545" name="Google Shape;545;p47"/>
          <p:cNvGraphicFramePr/>
          <p:nvPr/>
        </p:nvGraphicFramePr>
        <p:xfrm>
          <a:off x="917475" y="95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{F01DD2C9-C3F6-49E2-B30A-65FFF5B23CBD}</a:tableStyleId>
              </a:tblPr>
              <a:tblGrid>
                <a:gridCol w="2059450"/>
                <a:gridCol w="5179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pwd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print working directory (or current directory) path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cd 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change working directory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ls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Listing content (files and subdirectories) of the directory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clear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clean up all the command lines and results above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mkdir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create the directory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rmdir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delete the empty directory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rm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delete file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rm -r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600"/>
                        <a:t>delete non-empty (or empty) directory, </a:t>
                      </a:r>
                      <a:r>
                        <a:rPr lang="vi" sz="1600">
                          <a:solidFill>
                            <a:schemeClr val="dk1"/>
                          </a:solidFill>
                        </a:rPr>
                        <a:t>delete file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46" name="Google Shape;546;p47"/>
          <p:cNvSpPr txBox="1"/>
          <p:nvPr/>
        </p:nvSpPr>
        <p:spPr>
          <a:xfrm>
            <a:off x="765075" y="255575"/>
            <a:ext cx="12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2"/>
                </a:solidFill>
              </a:rPr>
              <a:t>Summary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graphicFrame>
        <p:nvGraphicFramePr>
          <p:cNvPr id="552" name="Google Shape;552;p48"/>
          <p:cNvGraphicFramePr/>
          <p:nvPr/>
        </p:nvGraphicFramePr>
        <p:xfrm>
          <a:off x="1028700" y="79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{F01DD2C9-C3F6-49E2-B30A-65FFF5B23CBD}</a:tableStyleId>
              </a:tblPr>
              <a:tblGrid>
                <a:gridCol w="2286375"/>
                <a:gridCol w="495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nano 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a text editor: create, view, edit the text file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touch 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create the empty file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less 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view text file page by page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cat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Print the content of the text file to the terminal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cp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copy file/directory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mv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move file/directory, rename file/directory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498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man command_name</a:t>
                      </a:r>
                      <a:endParaRPr sz="15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/>
                        <a:t>Instructions for using the command</a:t>
                      </a:r>
                      <a:endParaRPr sz="15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500">
                          <a:solidFill>
                            <a:schemeClr val="dk1"/>
                          </a:solidFill>
                        </a:rPr>
                        <a:t>command_name --help</a:t>
                      </a:r>
                      <a:endParaRPr sz="1500"/>
                    </a:p>
                  </a:txBody>
                  <a:tcPr marT="91425" marB="91425" marR="91425" marL="91425"/>
                </a:tc>
                <a:tc vMerge="1"/>
              </a:tr>
            </a:tbl>
          </a:graphicData>
        </a:graphic>
      </p:graphicFrame>
      <p:sp>
        <p:nvSpPr>
          <p:cNvPr id="553" name="Google Shape;553;p48"/>
          <p:cNvSpPr txBox="1"/>
          <p:nvPr/>
        </p:nvSpPr>
        <p:spPr>
          <a:xfrm>
            <a:off x="841275" y="255575"/>
            <a:ext cx="12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2"/>
                </a:solidFill>
              </a:rPr>
              <a:t>Summary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9"/>
          <p:cNvSpPr txBox="1"/>
          <p:nvPr>
            <p:ph type="title"/>
          </p:nvPr>
        </p:nvSpPr>
        <p:spPr>
          <a:xfrm>
            <a:off x="3648000" y="130700"/>
            <a:ext cx="1848000" cy="4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51562"/>
              <a:buNone/>
            </a:pPr>
            <a:r>
              <a:rPr b="1" lang="vi" sz="1920"/>
              <a:t>Homework</a:t>
            </a:r>
            <a:endParaRPr b="1" sz="1920"/>
          </a:p>
        </p:txBody>
      </p:sp>
      <p:sp>
        <p:nvSpPr>
          <p:cNvPr id="559" name="Google Shape;559;p49"/>
          <p:cNvSpPr txBox="1"/>
          <p:nvPr>
            <p:ph idx="1" type="body"/>
          </p:nvPr>
        </p:nvSpPr>
        <p:spPr>
          <a:xfrm>
            <a:off x="321600" y="683450"/>
            <a:ext cx="8306400" cy="4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19050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Move to the “Documents” directory in “user_name" directory in home directory. Use: cd</a:t>
            </a:r>
            <a:endParaRPr sz="1500"/>
          </a:p>
          <a:p>
            <a:pPr indent="-89999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500"/>
              <a:t>Solve the questions below while </a:t>
            </a:r>
            <a:r>
              <a:rPr b="1" lang="vi" sz="1500">
                <a:solidFill>
                  <a:srgbClr val="FF0000"/>
                </a:solidFill>
              </a:rPr>
              <a:t>still</a:t>
            </a:r>
            <a:r>
              <a:rPr b="1" lang="vi" sz="1500"/>
              <a:t> in the “Documents” directory</a:t>
            </a:r>
            <a:endParaRPr b="1" sz="1500"/>
          </a:p>
          <a:p>
            <a:pPr indent="-190500" lvl="0" marL="179999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Create 01 directory named “bio1” in “Documents” directory. Use: mkdir</a:t>
            </a:r>
            <a:endParaRPr sz="1500"/>
          </a:p>
          <a:p>
            <a:pPr indent="-19050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Create 01 file named “chr1” in “bio1" directory. Use: touch or nano</a:t>
            </a:r>
            <a:endParaRPr sz="1500"/>
          </a:p>
          <a:p>
            <a:pPr indent="-19050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Create 02 directories named “bio2” and “bio3” in “Documents” directory, with </a:t>
            </a:r>
            <a:r>
              <a:rPr b="1" lang="vi" sz="1500"/>
              <a:t>one command line</a:t>
            </a:r>
            <a:r>
              <a:rPr lang="vi" sz="1500"/>
              <a:t>. Use: mkdir</a:t>
            </a:r>
            <a:endParaRPr sz="1500"/>
          </a:p>
          <a:p>
            <a:pPr indent="-19050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Create: 2 files named “chr2” and “chr3” in “bio2" directory, 2 files named “chr4” and “chr5” in “bio3" directory, with </a:t>
            </a:r>
            <a:r>
              <a:rPr b="1" lang="vi" sz="1500"/>
              <a:t>one command line</a:t>
            </a:r>
            <a:r>
              <a:rPr lang="vi" sz="1500"/>
              <a:t>. Use: mkdir</a:t>
            </a:r>
            <a:endParaRPr sz="1500"/>
          </a:p>
          <a:p>
            <a:pPr indent="-19050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Copy “chr2" file into “bio1" directory, with a different name “c2". Use: cp </a:t>
            </a:r>
            <a:endParaRPr sz="1500"/>
          </a:p>
          <a:p>
            <a:pPr indent="-190500" lvl="0" marL="179999" rtl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SzPts val="1500"/>
              <a:buAutoNum type="arabicPeriod"/>
            </a:pPr>
            <a:r>
              <a:rPr lang="vi" sz="1500"/>
              <a:t>Delete all newly created files and folders above, with </a:t>
            </a:r>
            <a:r>
              <a:rPr b="1" lang="vi" sz="1500"/>
              <a:t>one command line</a:t>
            </a:r>
            <a:r>
              <a:rPr lang="vi" sz="1500"/>
              <a:t>. Use: rm -r</a:t>
            </a:r>
            <a:endParaRPr sz="1500"/>
          </a:p>
        </p:txBody>
      </p:sp>
      <p:sp>
        <p:nvSpPr>
          <p:cNvPr id="560" name="Google Shape;56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61" name="Google Shape;561;p49"/>
          <p:cNvSpPr txBox="1"/>
          <p:nvPr/>
        </p:nvSpPr>
        <p:spPr>
          <a:xfrm>
            <a:off x="321600" y="4704350"/>
            <a:ext cx="325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100">
                <a:solidFill>
                  <a:schemeClr val="accent1"/>
                </a:solidFill>
              </a:rPr>
              <a:t>Answers will be sent on 22/05/2024</a:t>
            </a:r>
            <a:endParaRPr b="1" sz="11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12189" l="24306" r="25284" t="13577"/>
          <a:stretch/>
        </p:blipFill>
        <p:spPr>
          <a:xfrm>
            <a:off x="480075" y="992325"/>
            <a:ext cx="1731462" cy="16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2593950" y="79375"/>
            <a:ext cx="39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1"/>
                </a:solidFill>
              </a:rPr>
              <a:t>Some popular </a:t>
            </a:r>
            <a:r>
              <a:rPr b="1" lang="vi" sz="1800">
                <a:solidFill>
                  <a:srgbClr val="FF0000"/>
                </a:solidFill>
              </a:rPr>
              <a:t>O</a:t>
            </a:r>
            <a:r>
              <a:rPr b="1" lang="vi" sz="1800">
                <a:solidFill>
                  <a:schemeClr val="dk1"/>
                </a:solidFill>
              </a:rPr>
              <a:t>perating </a:t>
            </a:r>
            <a:r>
              <a:rPr b="1" lang="vi" sz="1800">
                <a:solidFill>
                  <a:srgbClr val="FF0000"/>
                </a:solidFill>
              </a:rPr>
              <a:t>S</a:t>
            </a:r>
            <a:r>
              <a:rPr b="1" lang="vi" sz="1800">
                <a:solidFill>
                  <a:schemeClr val="dk1"/>
                </a:solidFill>
              </a:rPr>
              <a:t>ystems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4">
            <a:alphaModFix/>
          </a:blip>
          <a:srcRect b="5604" l="7257" r="8744" t="6413"/>
          <a:stretch/>
        </p:blipFill>
        <p:spPr>
          <a:xfrm>
            <a:off x="2629625" y="1025713"/>
            <a:ext cx="2761951" cy="1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4052" y="2944023"/>
            <a:ext cx="2919875" cy="1644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9800" y="853527"/>
            <a:ext cx="2419500" cy="18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7452" y="2778625"/>
            <a:ext cx="3100346" cy="219184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3237000" y="115775"/>
            <a:ext cx="352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1"/>
                </a:solidFill>
              </a:rPr>
              <a:t>Distributions of linux </a:t>
            </a:r>
            <a:r>
              <a:rPr b="1" lang="vi" sz="1800">
                <a:solidFill>
                  <a:schemeClr val="dk1"/>
                </a:solidFill>
              </a:rPr>
              <a:t>(OS)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700" y="2846075"/>
            <a:ext cx="1822474" cy="136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800" y="2866638"/>
            <a:ext cx="2030725" cy="11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500" y="4008950"/>
            <a:ext cx="2857626" cy="9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6">
            <a:alphaModFix/>
          </a:blip>
          <a:srcRect b="0" l="20616" r="18225" t="0"/>
          <a:stretch/>
        </p:blipFill>
        <p:spPr>
          <a:xfrm>
            <a:off x="3697328" y="2817125"/>
            <a:ext cx="1546499" cy="142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7">
            <a:alphaModFix/>
          </a:blip>
          <a:srcRect b="15016" l="16767" r="16082" t="0"/>
          <a:stretch/>
        </p:blipFill>
        <p:spPr>
          <a:xfrm>
            <a:off x="1992900" y="670225"/>
            <a:ext cx="1653876" cy="14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3481375" y="1179275"/>
            <a:ext cx="476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Ubuntu OS has the most users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8">
            <a:alphaModFix/>
          </a:blip>
          <a:srcRect b="26862" l="8079" r="9057" t="28052"/>
          <a:stretch/>
        </p:blipFill>
        <p:spPr>
          <a:xfrm>
            <a:off x="4402179" y="4210500"/>
            <a:ext cx="2245099" cy="6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2981700" y="193975"/>
            <a:ext cx="369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chemeClr val="dk1"/>
                </a:solidFill>
              </a:rPr>
              <a:t>Why linux in bioinformatics? 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236100" y="746475"/>
            <a:ext cx="8671800" cy="3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AutoNum type="arabicPeriod"/>
            </a:pPr>
            <a:r>
              <a:rPr lang="vi" sz="1900">
                <a:solidFill>
                  <a:schemeClr val="dk2"/>
                </a:solidFill>
              </a:rPr>
              <a:t>Linux is an open-source operating system.</a:t>
            </a:r>
            <a:endParaRPr sz="1900">
              <a:solidFill>
                <a:schemeClr val="dk2"/>
              </a:solidFill>
            </a:endParaRPr>
          </a:p>
          <a:p>
            <a:pPr indent="0" lvl="0" marL="71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900">
                <a:solidFill>
                  <a:schemeClr val="dk2"/>
                </a:solidFill>
              </a:rPr>
              <a:t>- Allows users to customize their systems according to their specific needs.</a:t>
            </a:r>
            <a:endParaRPr sz="1900">
              <a:solidFill>
                <a:schemeClr val="dk2"/>
              </a:solidFill>
            </a:endParaRPr>
          </a:p>
          <a:p>
            <a:pPr indent="0" lvl="0" marL="71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900">
                <a:solidFill>
                  <a:schemeClr val="dk2"/>
                </a:solidFill>
              </a:rPr>
              <a:t>- It is free.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AutoNum type="arabicPeriod"/>
            </a:pPr>
            <a:r>
              <a:rPr lang="vi" sz="1900">
                <a:solidFill>
                  <a:schemeClr val="dk2"/>
                </a:solidFill>
              </a:rPr>
              <a:t>Linux is the most commonly used operating system in High-Performance Computing (HPC). HPC unlocks primary challenges in bioinformatics:</a:t>
            </a:r>
            <a:endParaRPr sz="19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900">
                <a:solidFill>
                  <a:schemeClr val="dk2"/>
                </a:solidFill>
              </a:rPr>
              <a:t>     - Data processing limits.</a:t>
            </a:r>
            <a:endParaRPr sz="19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900">
                <a:solidFill>
                  <a:schemeClr val="dk2"/>
                </a:solidFill>
              </a:rPr>
              <a:t>     - Slow analysis times.</a:t>
            </a:r>
            <a:endParaRPr sz="19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900">
                <a:solidFill>
                  <a:schemeClr val="dk2"/>
                </a:solidFill>
              </a:rPr>
              <a:t>     - Impact on research progress.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AutoNum type="arabicPeriod"/>
            </a:pPr>
            <a:r>
              <a:rPr lang="vi" sz="1900">
                <a:solidFill>
                  <a:schemeClr val="dk2"/>
                </a:solidFill>
              </a:rPr>
              <a:t>Most bioinformatics tools and applications are designed to be run on Linux-based operating systems.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681225" y="3512075"/>
            <a:ext cx="310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graphic user interface - GUI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(mouse + keyboard)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5497075" y="3588238"/>
            <a:ext cx="318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command line interface - CLI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(keyboard)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2687700" y="257475"/>
            <a:ext cx="397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1"/>
                </a:solidFill>
              </a:rPr>
              <a:t>interact with the </a:t>
            </a:r>
            <a:r>
              <a:rPr b="1" lang="vi" sz="1800" u="sng">
                <a:solidFill>
                  <a:schemeClr val="dk1"/>
                </a:solidFill>
              </a:rPr>
              <a:t>software/package</a:t>
            </a:r>
            <a:endParaRPr b="1" sz="1800" u="sng">
              <a:solidFill>
                <a:schemeClr val="dk2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750" y="978625"/>
            <a:ext cx="4329194" cy="25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109650" y="4446375"/>
            <a:ext cx="451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Ubuntu desktop: GUI + CLI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2"/>
                </a:solidFill>
              </a:rPr>
              <a:t>Ubuntu server: only CLI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50" y="977725"/>
            <a:ext cx="4516200" cy="2540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9"/>
          <p:cNvCxnSpPr/>
          <p:nvPr/>
        </p:nvCxnSpPr>
        <p:spPr>
          <a:xfrm>
            <a:off x="4422400" y="3352963"/>
            <a:ext cx="1164900" cy="495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19"/>
          <p:cNvSpPr/>
          <p:nvPr/>
        </p:nvSpPr>
        <p:spPr>
          <a:xfrm>
            <a:off x="2056425" y="1842075"/>
            <a:ext cx="2569500" cy="14814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 rot="782299">
            <a:off x="4074208" y="3549350"/>
            <a:ext cx="1562482" cy="4154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accent1"/>
                </a:solidFill>
              </a:rPr>
              <a:t>also called</a:t>
            </a:r>
            <a:endParaRPr sz="1500">
              <a:solidFill>
                <a:schemeClr val="accent1"/>
              </a:solidFill>
            </a:endParaRPr>
          </a:p>
        </p:txBody>
      </p:sp>
      <p:cxnSp>
        <p:nvCxnSpPr>
          <p:cNvPr id="115" name="Google Shape;115;p19"/>
          <p:cNvCxnSpPr/>
          <p:nvPr/>
        </p:nvCxnSpPr>
        <p:spPr>
          <a:xfrm flipH="1" rot="10800000">
            <a:off x="153350" y="4411950"/>
            <a:ext cx="8639100" cy="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88" y="808375"/>
            <a:ext cx="6734520" cy="3788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2517000" y="4595125"/>
            <a:ext cx="18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Ubuntu desktop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3020025" y="1981400"/>
            <a:ext cx="3854700" cy="2370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7498750" y="2378725"/>
            <a:ext cx="16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2"/>
                </a:solidFill>
              </a:rPr>
              <a:t>Terminal </a:t>
            </a:r>
            <a:r>
              <a:rPr lang="vi">
                <a:solidFill>
                  <a:schemeClr val="dk2"/>
                </a:solidFill>
              </a:rPr>
              <a:t>window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25" name="Google Shape;125;p20"/>
          <p:cNvCxnSpPr>
            <a:stCxn id="123" idx="3"/>
            <a:endCxn id="124" idx="1"/>
          </p:cNvCxnSpPr>
          <p:nvPr/>
        </p:nvCxnSpPr>
        <p:spPr>
          <a:xfrm flipH="1" rot="10800000">
            <a:off x="6874725" y="2578700"/>
            <a:ext cx="624000" cy="587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20"/>
          <p:cNvSpPr txBox="1"/>
          <p:nvPr/>
        </p:nvSpPr>
        <p:spPr>
          <a:xfrm>
            <a:off x="8323575" y="3247550"/>
            <a:ext cx="9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7542250" y="2703475"/>
            <a:ext cx="153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is where you type commands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7366300" y="3709238"/>
            <a:ext cx="1535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Open: 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chemeClr val="dk2"/>
                </a:solidFill>
              </a:rPr>
              <a:t>Ctrl + Alt + T keys on the keyboard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3924300" y="77625"/>
            <a:ext cx="12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2"/>
                </a:solidFill>
              </a:rPr>
              <a:t>Terminal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35" name="Google Shape;135;p21"/>
          <p:cNvSpPr txBox="1"/>
          <p:nvPr/>
        </p:nvSpPr>
        <p:spPr>
          <a:xfrm>
            <a:off x="3640650" y="200550"/>
            <a:ext cx="18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What is Shell?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411450" y="767350"/>
            <a:ext cx="4255800" cy="3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- </a:t>
            </a: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 shell is a special user program that provides an interface for the user to use operating system services. 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- Terminal is where we interact with the shell through commands.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- </a:t>
            </a: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Several types of Shell: 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   +Bourne Shell (sh)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   + C Shell (csh)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   +</a:t>
            </a:r>
            <a:r>
              <a:rPr b="1"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Bourne Again Shell (</a:t>
            </a:r>
            <a:r>
              <a:rPr b="1" lang="vi" sz="1500">
                <a:solidFill>
                  <a:srgbClr val="FF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bash</a:t>
            </a:r>
            <a:r>
              <a:rPr b="1"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): most popular</a:t>
            </a:r>
            <a:endParaRPr b="1" sz="15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5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   + Z Shell (zsh)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50" y="4351765"/>
            <a:ext cx="1588823" cy="66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7431" r="7251" t="0"/>
          <a:stretch/>
        </p:blipFill>
        <p:spPr>
          <a:xfrm>
            <a:off x="4730025" y="1286713"/>
            <a:ext cx="4076124" cy="238276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5586050" y="3715075"/>
            <a:ext cx="31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200">
                <a:solidFill>
                  <a:schemeClr val="dk2"/>
                </a:solidFill>
              </a:rPr>
              <a:t>(Daniel J. Barrett, Linux pocket guide)</a:t>
            </a:r>
            <a:endParaRPr i="1"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